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97">
          <p15:clr>
            <a:srgbClr val="A4A3A4"/>
          </p15:clr>
        </p15:guide>
        <p15:guide id="3" pos="317">
          <p15:clr>
            <a:srgbClr val="A4A3A4"/>
          </p15:clr>
        </p15:guide>
        <p15:guide id="4" orient="horz" pos="575">
          <p15:clr>
            <a:srgbClr val="A4A3A4"/>
          </p15:clr>
        </p15:guide>
        <p15:guide id="5" orient="horz" pos="326">
          <p15:clr>
            <a:srgbClr val="A4A3A4"/>
          </p15:clr>
        </p15:guide>
        <p15:guide id="6" pos="2767">
          <p15:clr>
            <a:srgbClr val="A4A3A4"/>
          </p15:clr>
        </p15:guide>
        <p15:guide id="7" pos="2993">
          <p15:clr>
            <a:srgbClr val="A4A3A4"/>
          </p15:clr>
        </p15:guide>
        <p15:guide id="8" orient="horz" pos="1165">
          <p15:clr>
            <a:srgbClr val="A4A3A4"/>
          </p15:clr>
        </p15:guide>
      </p15:sldGuideLst>
    </p:ext>
    <p:ext uri="http://customooxmlschemas.google.com/">
      <go:slidesCustomData xmlns:go="http://customooxmlschemas.google.com/" r:id="rId31" roundtripDataSignature="AMtx7mi7BtDiKt8KXTgsMvWu6iqRn021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97" orient="horz"/>
        <p:guide pos="317"/>
        <p:guide pos="575" orient="horz"/>
        <p:guide pos="326" orient="horz"/>
        <p:guide pos="2767"/>
        <p:guide pos="2993"/>
        <p:guide pos="116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0" name="Google Shape;40;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0" lang="es-ES" sz="1800">
                <a:latin typeface="Calibri"/>
                <a:ea typeface="Calibri"/>
                <a:cs typeface="Calibri"/>
                <a:sym typeface="Calibri"/>
              </a:rPr>
              <a:t>Se hace referencia que para desarrollar las habilidades que se involucran con la resiliencia se requiere de puesta en práctica continua hasta que se logre una conducta estable. Todo parte desde una creencia que luego se ira manifestando a través de comportamientos observables.</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31" name="Google Shape;131;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45" name="Google Shape;145;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5" name="Google Shape;185;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s-ES" sz="1800">
                <a:latin typeface="Calibri"/>
                <a:ea typeface="Calibri"/>
                <a:cs typeface="Calibri"/>
                <a:sym typeface="Calibri"/>
              </a:rPr>
              <a:t>Además de las características ya mencionadas sobre una persona resiliente se debe hablar sobre cuatro pilares que se relacionan con las habilidades personales de una persona resiliente. Estas habilidades permitirán que una persona tenga éxitos en cada desafío de su vida y que pueda asumir una responsabilidad organizacional de manera eficaz. De acuerdo a Stephen Robbins, las competencias mencionadas en la diapositiva son comportamientos de éxito que reflejan las personas resilientes.</a:t>
            </a:r>
            <a:endParaRPr sz="18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rPr lang="es-ES" sz="1800">
                <a:latin typeface="Calibri"/>
                <a:ea typeface="Calibri"/>
                <a:cs typeface="Calibri"/>
                <a:sym typeface="Calibri"/>
              </a:rPr>
              <a:t> </a:t>
            </a:r>
            <a:endParaRPr sz="1800">
              <a:latin typeface="Calibri"/>
              <a:ea typeface="Calibri"/>
              <a:cs typeface="Calibri"/>
              <a:sym typeface="Calibri"/>
            </a:endParaRPr>
          </a:p>
        </p:txBody>
      </p:sp>
      <p:sp>
        <p:nvSpPr>
          <p:cNvPr id="218" name="Google Shape;218;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s-ES" sz="1800">
                <a:latin typeface="Calibri"/>
                <a:ea typeface="Calibri"/>
                <a:cs typeface="Calibri"/>
                <a:sym typeface="Calibri"/>
              </a:rPr>
              <a:t>En el presente subtema se hará una identificación sobre el origen de la resiliencia tomando en cuenta los factores tanto innatos como aprendidos.</a:t>
            </a:r>
            <a:endParaRPr sz="1800">
              <a:latin typeface="Calibri"/>
              <a:ea typeface="Calibri"/>
              <a:cs typeface="Calibri"/>
              <a:sym typeface="Calibri"/>
            </a:endParaRPr>
          </a:p>
          <a:p>
            <a:pPr indent="-228600" lvl="0" marL="457200" marR="0" rtl="0" algn="l">
              <a:lnSpc>
                <a:spcPct val="100000"/>
              </a:lnSpc>
              <a:spcBef>
                <a:spcPts val="0"/>
              </a:spcBef>
              <a:spcAft>
                <a:spcPts val="0"/>
              </a:spcAft>
              <a:buSzPts val="1400"/>
              <a:buNone/>
            </a:pPr>
            <a:r>
              <a:t/>
            </a:r>
            <a:endParaRPr sz="1800">
              <a:latin typeface="Calibri"/>
              <a:ea typeface="Calibri"/>
              <a:cs typeface="Calibri"/>
              <a:sym typeface="Calibri"/>
            </a:endParaRPr>
          </a:p>
        </p:txBody>
      </p:sp>
      <p:sp>
        <p:nvSpPr>
          <p:cNvPr id="252" name="Google Shape;252;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60" name="Google Shape;260;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82" name="Google Shape;282;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800"/>
              <a:t>En esta dinámica el docente le pide a sus alumnos que hagan uso de cuaderno y lapicero. Luego, se procede a pedirles que se tomen al menos 40 minutos para poder elaborar una historia que se relacione con una situación difícil que tuvieron que afrontar en su vida. No importa si tuvieron una actuación eficaz o poco eficaz en ese momento porque ahora tendrán la oportunidad de reescribir la historia desde una visión más optimista en donde ellos se convierten en un personaje que posee: seguridad, iniciativa, valentía, optimismo y sentido claro del futuro.</a:t>
            </a:r>
            <a:endParaRPr sz="1800"/>
          </a:p>
          <a:p>
            <a:pPr indent="0" lvl="0" marL="0" rtl="0" algn="l">
              <a:lnSpc>
                <a:spcPct val="100000"/>
              </a:lnSpc>
              <a:spcBef>
                <a:spcPts val="0"/>
              </a:spcBef>
              <a:spcAft>
                <a:spcPts val="0"/>
              </a:spcAft>
              <a:buSzPts val="1400"/>
              <a:buNone/>
            </a:pPr>
            <a:r>
              <a:rPr lang="es-ES" sz="1800"/>
              <a:t>Una vez que el tiempo ha finalizado el docente las formará en salas de zoom (máximo 4 participantes) a fin de que puedan expresar su historia o en si prefieren solo mencionar cuales son las características de su personaje “resiliente”. Los grupos en sala tendrán 30 minutos para poder compartir sus historias. </a:t>
            </a:r>
            <a:endParaRPr sz="1800"/>
          </a:p>
          <a:p>
            <a:pPr indent="0" lvl="0" marL="0" rtl="0" algn="l">
              <a:lnSpc>
                <a:spcPct val="100000"/>
              </a:lnSpc>
              <a:spcBef>
                <a:spcPts val="0"/>
              </a:spcBef>
              <a:spcAft>
                <a:spcPts val="0"/>
              </a:spcAft>
              <a:buSzPts val="1400"/>
              <a:buNone/>
            </a:pPr>
            <a:r>
              <a:rPr lang="es-ES" sz="1800"/>
              <a:t>El objetivo es que sean capaces de enriquecerse de la experiencia de otros y saber de que las personas tenemos la posibilidad de ser resilientes en situaciones difíciles.</a:t>
            </a:r>
            <a:endParaRPr sz="1800"/>
          </a:p>
          <a:p>
            <a:pPr indent="0" lvl="0" marL="0" rtl="0" algn="l">
              <a:lnSpc>
                <a:spcPct val="100000"/>
              </a:lnSpc>
              <a:spcBef>
                <a:spcPts val="0"/>
              </a:spcBef>
              <a:spcAft>
                <a:spcPts val="0"/>
              </a:spcAft>
              <a:buSzPts val="1400"/>
              <a:buNone/>
            </a:pPr>
            <a:r>
              <a:rPr lang="es-ES" sz="1800"/>
              <a:t>En los últimos 20 minutos, el docente formulará algunas preguntas exploratorias para reforzar el objetivo que tuvo la dinámica.</a:t>
            </a:r>
            <a:endParaRPr sz="1800"/>
          </a:p>
          <a:p>
            <a:pPr indent="0" lvl="0" marL="0" rtl="0" algn="l">
              <a:lnSpc>
                <a:spcPct val="100000"/>
              </a:lnSpc>
              <a:spcBef>
                <a:spcPts val="0"/>
              </a:spcBef>
              <a:spcAft>
                <a:spcPts val="0"/>
              </a:spcAft>
              <a:buSzPts val="1400"/>
              <a:buNone/>
            </a:pPr>
            <a:r>
              <a:t/>
            </a:r>
            <a:endParaRPr sz="1800"/>
          </a:p>
        </p:txBody>
      </p:sp>
      <p:sp>
        <p:nvSpPr>
          <p:cNvPr id="290" name="Google Shape;290;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sz="1800"/>
              <a:t>En esta segunda y última parte de la dinámica, el docente realizará algunas preguntas de reflexión tratando de que el alumno conecte con las características del personaje en su historia. Se debe enfatizar siempre la resiliencia como habilidad para superar situaciones de problema.</a:t>
            </a:r>
            <a:endParaRPr sz="1800"/>
          </a:p>
          <a:p>
            <a:pPr indent="0" lvl="0" marL="0" rtl="0" algn="l">
              <a:lnSpc>
                <a:spcPct val="100000"/>
              </a:lnSpc>
              <a:spcBef>
                <a:spcPts val="0"/>
              </a:spcBef>
              <a:spcAft>
                <a:spcPts val="0"/>
              </a:spcAft>
              <a:buSzPts val="1400"/>
              <a:buNone/>
            </a:pPr>
            <a:r>
              <a:t/>
            </a:r>
            <a:endParaRPr sz="1800"/>
          </a:p>
        </p:txBody>
      </p:sp>
      <p:sp>
        <p:nvSpPr>
          <p:cNvPr id="303" name="Google Shape;303;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2000">
                <a:latin typeface="Calibri"/>
                <a:ea typeface="Calibri"/>
                <a:cs typeface="Calibri"/>
                <a:sym typeface="Calibri"/>
              </a:rPr>
              <a:t>También puedes formular una pregunta que invite al alumno a una reflexión o a recuperar algún dato presentado previamente.</a:t>
            </a:r>
            <a:endParaRPr sz="2000">
              <a:latin typeface="Calibri"/>
              <a:ea typeface="Calibri"/>
              <a:cs typeface="Calibri"/>
              <a:sym typeface="Calibri"/>
            </a:endParaRPr>
          </a:p>
        </p:txBody>
      </p:sp>
      <p:sp>
        <p:nvSpPr>
          <p:cNvPr id="316" name="Google Shape;316;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2: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32" name="Google Shape;332;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6: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2" name="Google Shape;62;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5" name="Google Shape;75;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7" name="Google Shape;87;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0" name="Google Shape;100;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08" name="Google Shape;108;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3" name="Google Shape;123;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7" name="Shape 2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8"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9"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30" name="Shape 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31" name="Shape 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32" name="Shape 3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33" name="Shape 3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34" name="Shape 3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48"/>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6" name="Google Shape;16;p48"/>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800" u="none" cap="none" strike="noStrike">
                <a:solidFill>
                  <a:srgbClr val="7F7F7F"/>
                </a:solidFill>
                <a:latin typeface="Calibri"/>
                <a:ea typeface="Calibri"/>
                <a:cs typeface="Calibri"/>
                <a:sym typeface="Calibri"/>
              </a:rPr>
              <a:t>DESARROLLO DE RESILIENCIA</a:t>
            </a:r>
            <a:r>
              <a:rPr b="0" i="0" lang="es-ES" sz="800" u="none" cap="none" strike="noStrike">
                <a:solidFill>
                  <a:srgbClr val="7F7F7F"/>
                </a:solidFill>
                <a:latin typeface="Calibri"/>
                <a:ea typeface="Calibri"/>
                <a:cs typeface="Calibri"/>
                <a:sym typeface="Calibri"/>
              </a:rPr>
              <a:t>  </a:t>
            </a:r>
            <a:r>
              <a:rPr b="0" i="0" lang="es-ES" sz="800" u="none" cap="none" strike="noStrike">
                <a:solidFill>
                  <a:srgbClr val="7F7F7F"/>
                </a:solidFill>
                <a:latin typeface="Calibri"/>
                <a:ea typeface="Calibri"/>
                <a:cs typeface="Calibri"/>
                <a:sym typeface="Calibri"/>
              </a:rPr>
              <a:t>•  SESIÓN 01</a:t>
            </a:r>
            <a:endParaRPr b="0" i="0" sz="800" u="none" cap="none" strike="noStrike">
              <a:solidFill>
                <a:srgbClr val="7F7F7F"/>
              </a:solidFill>
              <a:latin typeface="Calibri"/>
              <a:ea typeface="Calibri"/>
              <a:cs typeface="Calibri"/>
              <a:sym typeface="Calibri"/>
            </a:endParaRPr>
          </a:p>
        </p:txBody>
      </p:sp>
      <p:pic>
        <p:nvPicPr>
          <p:cNvPr id="17" name="Google Shape;17;p48"/>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35" name="Shape 3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36" name="Shape 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600" u="none" cap="none" strike="noStrike">
                <a:solidFill>
                  <a:srgbClr val="7F7F7F"/>
                </a:solidFill>
                <a:latin typeface="Arial"/>
                <a:ea typeface="Arial"/>
                <a:cs typeface="Arial"/>
                <a:sym typeface="Arial"/>
              </a:rPr>
              <a:t>© ISIL. Todos los derechos reservados</a:t>
            </a:r>
            <a:endParaRPr/>
          </a:p>
        </p:txBody>
      </p:sp>
      <p:sp>
        <p:nvSpPr>
          <p:cNvPr id="11" name="Google Shape;11;p22"/>
          <p:cNvSpPr txBox="1"/>
          <p:nvPr/>
        </p:nvSpPr>
        <p:spPr>
          <a:xfrm>
            <a:off x="876300" y="5343295"/>
            <a:ext cx="193193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DESARROLLO DE RESILENCIA  •  SESIÓN 01</a:t>
            </a:r>
            <a:endParaRPr b="0" i="0" sz="800" u="none" cap="none" strike="noStrike">
              <a:solidFill>
                <a:srgbClr val="7F7F7F"/>
              </a:solidFill>
              <a:latin typeface="Calibri"/>
              <a:ea typeface="Calibri"/>
              <a:cs typeface="Calibri"/>
              <a:sym typeface="Calibri"/>
            </a:endParaRPr>
          </a:p>
        </p:txBody>
      </p:sp>
      <p:pic>
        <p:nvPicPr>
          <p:cNvPr id="12" name="Google Shape;12;p22"/>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3"/>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33"/>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900" u="none" cap="none" strike="noStrike">
                <a:solidFill>
                  <a:srgbClr val="6C6D6C"/>
                </a:solidFill>
                <a:latin typeface="Calibri"/>
                <a:ea typeface="Calibri"/>
                <a:cs typeface="Calibri"/>
                <a:sym typeface="Calibri"/>
              </a:rPr>
              <a:t>DESARROLLO DE RESILIENCIA</a:t>
            </a:r>
            <a:endParaRPr/>
          </a:p>
        </p:txBody>
      </p:sp>
      <p:sp>
        <p:nvSpPr>
          <p:cNvPr id="44" name="Google Shape;44;p33"/>
          <p:cNvSpPr/>
          <p:nvPr/>
        </p:nvSpPr>
        <p:spPr>
          <a:xfrm>
            <a:off x="503238" y="3219842"/>
            <a:ext cx="2982424" cy="642420"/>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Conceptualización de resiliencia</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Características de ser resiliente</a:t>
            </a:r>
            <a:endParaRPr/>
          </a:p>
          <a:p>
            <a:pPr indent="-177800" lvl="0" marL="177800" marR="0" rtl="0" algn="l">
              <a:lnSpc>
                <a:spcPct val="120000"/>
              </a:lnSpc>
              <a:spcBef>
                <a:spcPts val="0"/>
              </a:spcBef>
              <a:spcAft>
                <a:spcPts val="0"/>
              </a:spcAft>
              <a:buClr>
                <a:srgbClr val="C8D42C"/>
              </a:buClr>
              <a:buSzPts val="1200"/>
              <a:buFont typeface="Arial"/>
              <a:buChar char="•"/>
            </a:pPr>
            <a:r>
              <a:rPr b="0" i="0" lang="es-ES" sz="1200" u="none" cap="none" strike="noStrike">
                <a:solidFill>
                  <a:srgbClr val="000000"/>
                </a:solidFill>
                <a:latin typeface="Arial"/>
                <a:ea typeface="Arial"/>
                <a:cs typeface="Arial"/>
                <a:sym typeface="Arial"/>
              </a:rPr>
              <a:t>¿La resiliencia es aprendida o innata?</a:t>
            </a:r>
            <a:endParaRPr/>
          </a:p>
        </p:txBody>
      </p:sp>
      <p:sp>
        <p:nvSpPr>
          <p:cNvPr id="45" name="Google Shape;45;p33"/>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2000" u="none" cap="none" strike="noStrike">
                <a:solidFill>
                  <a:srgbClr val="C8D42C"/>
                </a:solidFill>
                <a:latin typeface="Calibri"/>
                <a:ea typeface="Calibri"/>
                <a:cs typeface="Calibri"/>
                <a:sym typeface="Calibri"/>
              </a:rPr>
              <a:t>SESIÓN 01</a:t>
            </a:r>
            <a:endParaRPr/>
          </a:p>
        </p:txBody>
      </p:sp>
      <p:pic>
        <p:nvPicPr>
          <p:cNvPr id="46" name="Google Shape;46;p33"/>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47" name="Google Shape;47;p33"/>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48" name="Google Shape;48;p33"/>
          <p:cNvSpPr/>
          <p:nvPr/>
        </p:nvSpPr>
        <p:spPr>
          <a:xfrm>
            <a:off x="503238" y="2177570"/>
            <a:ext cx="3058669" cy="8309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000" u="none" cap="none" strike="noStrike">
                <a:solidFill>
                  <a:srgbClr val="000000"/>
                </a:solidFill>
                <a:latin typeface="Arial"/>
                <a:ea typeface="Arial"/>
                <a:cs typeface="Arial"/>
                <a:sym typeface="Arial"/>
              </a:rPr>
              <a:t>RESILIENCIA Y </a:t>
            </a:r>
            <a:r>
              <a:rPr b="1" i="0" lang="es-ES" sz="2000" u="none" cap="none" strike="noStrike">
                <a:solidFill>
                  <a:srgbClr val="000000"/>
                </a:solidFill>
                <a:latin typeface="Arial"/>
                <a:ea typeface="Arial"/>
                <a:cs typeface="Arial"/>
                <a:sym typeface="Arial"/>
              </a:rPr>
              <a:t>CONTROL DE IMPULSOS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p:nvPr/>
        </p:nvSpPr>
        <p:spPr>
          <a:xfrm>
            <a:off x="503238" y="1877961"/>
            <a:ext cx="8172450" cy="3356027"/>
          </a:xfrm>
          <a:prstGeom prst="rect">
            <a:avLst/>
          </a:prstGeom>
          <a:solidFill>
            <a:srgbClr val="00BE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34" name="Google Shape;134;p9"/>
          <p:cNvPicPr preferRelativeResize="0"/>
          <p:nvPr/>
        </p:nvPicPr>
        <p:blipFill rotWithShape="1">
          <a:blip r:embed="rId3">
            <a:alphaModFix/>
          </a:blip>
          <a:srcRect b="21061" l="0" r="15356" t="8271"/>
          <a:stretch/>
        </p:blipFill>
        <p:spPr>
          <a:xfrm>
            <a:off x="2646026" y="1877960"/>
            <a:ext cx="6029662" cy="3356027"/>
          </a:xfrm>
          <a:prstGeom prst="rect">
            <a:avLst/>
          </a:prstGeom>
          <a:noFill/>
          <a:ln>
            <a:noFill/>
          </a:ln>
        </p:spPr>
      </p:pic>
      <p:sp>
        <p:nvSpPr>
          <p:cNvPr id="135" name="Google Shape;135;p9"/>
          <p:cNvSpPr txBox="1"/>
          <p:nvPr/>
        </p:nvSpPr>
        <p:spPr>
          <a:xfrm>
            <a:off x="509426" y="921058"/>
            <a:ext cx="8166300" cy="7389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60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Formula la siguiente pregunta :</a:t>
            </a:r>
            <a:br>
              <a:rPr b="1" i="0" lang="es-ES" sz="1600" u="none" cap="none" strike="noStrike">
                <a:solidFill>
                  <a:schemeClr val="dk1"/>
                </a:solidFill>
                <a:latin typeface="Calibri"/>
                <a:ea typeface="Calibri"/>
                <a:cs typeface="Calibri"/>
                <a:sym typeface="Calibri"/>
              </a:rPr>
            </a:br>
            <a:r>
              <a:rPr b="0" i="0" lang="es-ES" sz="1600" u="none" cap="none" strike="noStrike">
                <a:solidFill>
                  <a:srgbClr val="7150A0"/>
                </a:solidFill>
                <a:latin typeface="Calibri"/>
                <a:ea typeface="Calibri"/>
                <a:cs typeface="Calibri"/>
                <a:sym typeface="Calibri"/>
              </a:rPr>
              <a:t>¿PUEDO YO MEJORAR O DESARROLLAR MIS HABILIDADES</a:t>
            </a:r>
            <a:br>
              <a:rPr b="0" i="0" lang="es-ES" sz="1600" u="none" cap="none" strike="noStrike">
                <a:solidFill>
                  <a:srgbClr val="7150A0"/>
                </a:solidFill>
                <a:latin typeface="Calibri"/>
                <a:ea typeface="Calibri"/>
                <a:cs typeface="Calibri"/>
                <a:sym typeface="Calibri"/>
              </a:rPr>
            </a:br>
            <a:r>
              <a:rPr b="1" i="0" lang="es-ES" sz="1600" u="none" cap="none" strike="noStrike">
                <a:solidFill>
                  <a:srgbClr val="7150A0"/>
                </a:solidFill>
                <a:latin typeface="Calibri"/>
                <a:ea typeface="Calibri"/>
                <a:cs typeface="Calibri"/>
                <a:sym typeface="Calibri"/>
              </a:rPr>
              <a:t>PARA ACTUAR DE FORMA RESILIENTE O ES ALGO QUE NACE CON UNA PERSONA?</a:t>
            </a:r>
            <a:endParaRPr b="0" i="0" sz="1600" u="none" cap="none" strike="noStrike">
              <a:solidFill>
                <a:srgbClr val="7150A0"/>
              </a:solidFill>
              <a:latin typeface="Calibri"/>
              <a:ea typeface="Calibri"/>
              <a:cs typeface="Calibri"/>
              <a:sym typeface="Calibri"/>
            </a:endParaRPr>
          </a:p>
        </p:txBody>
      </p:sp>
      <p:sp>
        <p:nvSpPr>
          <p:cNvPr id="136" name="Google Shape;136;p9"/>
          <p:cNvSpPr txBox="1"/>
          <p:nvPr/>
        </p:nvSpPr>
        <p:spPr>
          <a:xfrm>
            <a:off x="3997960" y="2320412"/>
            <a:ext cx="2393008"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ES" sz="2400">
                <a:solidFill>
                  <a:schemeClr val="dk1"/>
                </a:solidFill>
                <a:latin typeface="Calibri"/>
                <a:ea typeface="Calibri"/>
                <a:cs typeface="Calibri"/>
                <a:sym typeface="Calibri"/>
              </a:rPr>
              <a:t>¡¡</a:t>
            </a:r>
            <a:r>
              <a:rPr b="1" i="0" lang="es-ES" sz="2400" u="none" cap="none" strike="noStrike">
                <a:solidFill>
                  <a:schemeClr val="dk1"/>
                </a:solidFill>
                <a:latin typeface="Calibri"/>
                <a:ea typeface="Calibri"/>
                <a:cs typeface="Calibri"/>
                <a:sym typeface="Calibri"/>
              </a:rPr>
              <a:t>Por supuesto!!</a:t>
            </a:r>
            <a:endParaRPr b="1" i="0" sz="1400" u="none" cap="none" strike="noStrike">
              <a:solidFill>
                <a:schemeClr val="dk1"/>
              </a:solidFill>
              <a:latin typeface="Arial"/>
              <a:ea typeface="Arial"/>
              <a:cs typeface="Arial"/>
              <a:sym typeface="Arial"/>
            </a:endParaRPr>
          </a:p>
        </p:txBody>
      </p:sp>
      <p:sp>
        <p:nvSpPr>
          <p:cNvPr id="137" name="Google Shape;137;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SER RESILIENTE</a:t>
            </a:r>
            <a:endParaRPr/>
          </a:p>
        </p:txBody>
      </p:sp>
      <p:sp>
        <p:nvSpPr>
          <p:cNvPr id="138" name="Google Shape;138;p9"/>
          <p:cNvSpPr/>
          <p:nvPr/>
        </p:nvSpPr>
        <p:spPr>
          <a:xfrm rot="5400000">
            <a:off x="1039140" y="1625895"/>
            <a:ext cx="1948083" cy="3019894"/>
          </a:xfrm>
          <a:prstGeom prst="round2SameRect">
            <a:avLst>
              <a:gd fmla="val 5165" name="adj1"/>
              <a:gd fmla="val 0" name="adj2"/>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9" name="Google Shape;139;p9"/>
          <p:cNvPicPr preferRelativeResize="0"/>
          <p:nvPr/>
        </p:nvPicPr>
        <p:blipFill rotWithShape="1">
          <a:blip r:embed="rId4">
            <a:alphaModFix/>
          </a:blip>
          <a:srcRect b="0" l="0" r="0" t="0"/>
          <a:stretch/>
        </p:blipFill>
        <p:spPr>
          <a:xfrm>
            <a:off x="813603" y="2360790"/>
            <a:ext cx="121379" cy="121379"/>
          </a:xfrm>
          <a:prstGeom prst="rect">
            <a:avLst/>
          </a:prstGeom>
          <a:noFill/>
          <a:ln>
            <a:noFill/>
          </a:ln>
        </p:spPr>
      </p:pic>
      <p:sp>
        <p:nvSpPr>
          <p:cNvPr id="140" name="Google Shape;140;p9"/>
          <p:cNvSpPr/>
          <p:nvPr/>
        </p:nvSpPr>
        <p:spPr>
          <a:xfrm>
            <a:off x="2257733" y="2161800"/>
            <a:ext cx="1351933" cy="1948083"/>
          </a:xfrm>
          <a:prstGeom prst="roundRect">
            <a:avLst>
              <a:gd fmla="val 9734"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9"/>
          <p:cNvSpPr txBox="1"/>
          <p:nvPr/>
        </p:nvSpPr>
        <p:spPr>
          <a:xfrm>
            <a:off x="813603" y="2553826"/>
            <a:ext cx="24138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500" u="none" cap="none" strike="noStrike">
                <a:solidFill>
                  <a:schemeClr val="lt1"/>
                </a:solidFill>
                <a:latin typeface="Calibri"/>
                <a:ea typeface="Calibri"/>
                <a:cs typeface="Calibri"/>
                <a:sym typeface="Calibri"/>
              </a:rPr>
              <a:t>La resiliencia es una característica que podemos adquirir con el tiempo. Incluye </a:t>
            </a:r>
            <a:r>
              <a:rPr b="1" i="0" lang="es-ES" sz="1500" u="none" cap="none" strike="noStrike">
                <a:solidFill>
                  <a:schemeClr val="lt1"/>
                </a:solidFill>
                <a:latin typeface="Calibri"/>
                <a:ea typeface="Calibri"/>
                <a:cs typeface="Calibri"/>
                <a:sym typeface="Calibri"/>
              </a:rPr>
              <a:t>CONDUCTAS, PENSAMIENTOS Y ACCIONES </a:t>
            </a:r>
            <a:r>
              <a:rPr b="0" i="0" lang="es-ES" sz="1500" u="none" cap="none" strike="noStrike">
                <a:solidFill>
                  <a:schemeClr val="lt1"/>
                </a:solidFill>
                <a:latin typeface="Calibri"/>
                <a:ea typeface="Calibri"/>
                <a:cs typeface="Calibri"/>
                <a:sym typeface="Calibri"/>
              </a:rPr>
              <a:t>que pueden ser aprendid</a:t>
            </a:r>
            <a:r>
              <a:rPr lang="es-ES" sz="1500">
                <a:solidFill>
                  <a:schemeClr val="lt1"/>
                </a:solidFill>
                <a:latin typeface="Calibri"/>
                <a:ea typeface="Calibri"/>
                <a:cs typeface="Calibri"/>
                <a:sym typeface="Calibri"/>
              </a:rPr>
              <a:t>o</a:t>
            </a:r>
            <a:r>
              <a:rPr b="0" i="0" lang="es-ES" sz="1500" u="none" cap="none" strike="noStrike">
                <a:solidFill>
                  <a:schemeClr val="lt1"/>
                </a:solidFill>
                <a:latin typeface="Calibri"/>
                <a:ea typeface="Calibri"/>
                <a:cs typeface="Calibri"/>
                <a:sym typeface="Calibri"/>
              </a:rPr>
              <a: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nvSpPr>
        <p:spPr>
          <a:xfrm>
            <a:off x="513070" y="921060"/>
            <a:ext cx="8162618" cy="49244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Vamos a mencionar las destacadas por Suárez Ojeda, con el que coincidimos y consideramos una selección más acertada:</a:t>
            </a:r>
            <a:endParaRPr b="0" i="0" sz="1600" u="none" cap="none" strike="noStrike">
              <a:solidFill>
                <a:schemeClr val="dk1"/>
              </a:solidFill>
              <a:latin typeface="Calibri"/>
              <a:ea typeface="Calibri"/>
              <a:cs typeface="Calibri"/>
              <a:sym typeface="Calibri"/>
            </a:endParaRPr>
          </a:p>
        </p:txBody>
      </p:sp>
      <p:sp>
        <p:nvSpPr>
          <p:cNvPr id="148" name="Google Shape;148;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SER RESILIENTE</a:t>
            </a:r>
            <a:endParaRPr/>
          </a:p>
        </p:txBody>
      </p:sp>
      <p:cxnSp>
        <p:nvCxnSpPr>
          <p:cNvPr id="149" name="Google Shape;149;p10"/>
          <p:cNvCxnSpPr/>
          <p:nvPr/>
        </p:nvCxnSpPr>
        <p:spPr>
          <a:xfrm>
            <a:off x="1062438" y="1816086"/>
            <a:ext cx="0" cy="2539603"/>
          </a:xfrm>
          <a:prstGeom prst="straightConnector1">
            <a:avLst/>
          </a:prstGeom>
          <a:noFill/>
          <a:ln cap="flat" cmpd="sng" w="9525">
            <a:solidFill>
              <a:srgbClr val="7150A0"/>
            </a:solidFill>
            <a:prstDash val="solid"/>
            <a:round/>
            <a:headEnd len="sm" w="sm" type="none"/>
            <a:tailEnd len="sm" w="sm" type="none"/>
          </a:ln>
        </p:spPr>
      </p:cxnSp>
      <p:grpSp>
        <p:nvGrpSpPr>
          <p:cNvPr id="150" name="Google Shape;150;p10"/>
          <p:cNvGrpSpPr/>
          <p:nvPr/>
        </p:nvGrpSpPr>
        <p:grpSpPr>
          <a:xfrm>
            <a:off x="503238" y="1670506"/>
            <a:ext cx="3847347" cy="3018426"/>
            <a:chOff x="503238" y="1670506"/>
            <a:chExt cx="3847347" cy="3018426"/>
          </a:xfrm>
        </p:grpSpPr>
        <p:grpSp>
          <p:nvGrpSpPr>
            <p:cNvPr id="151" name="Google Shape;151;p10"/>
            <p:cNvGrpSpPr/>
            <p:nvPr/>
          </p:nvGrpSpPr>
          <p:grpSpPr>
            <a:xfrm>
              <a:off x="503238" y="1670506"/>
              <a:ext cx="3844172" cy="369332"/>
              <a:chOff x="506413" y="1670506"/>
              <a:chExt cx="3844172" cy="369332"/>
            </a:xfrm>
          </p:grpSpPr>
          <p:sp>
            <p:nvSpPr>
              <p:cNvPr id="152" name="Google Shape;152;p10"/>
              <p:cNvSpPr/>
              <p:nvPr/>
            </p:nvSpPr>
            <p:spPr>
              <a:xfrm>
                <a:off x="1280889" y="1738555"/>
                <a:ext cx="306969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Controla su miedo hacia lo desconocido.</a:t>
                </a:r>
                <a:endParaRPr/>
              </a:p>
            </p:txBody>
          </p:sp>
          <p:sp>
            <p:nvSpPr>
              <p:cNvPr id="153" name="Google Shape;153;p10"/>
              <p:cNvSpPr/>
              <p:nvPr/>
            </p:nvSpPr>
            <p:spPr>
              <a:xfrm>
                <a:off x="506413" y="1670506"/>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7150A0"/>
                    </a:solidFill>
                    <a:latin typeface="Calibri"/>
                    <a:ea typeface="Calibri"/>
                    <a:cs typeface="Calibri"/>
                    <a:sym typeface="Calibri"/>
                  </a:rPr>
                  <a:t>01</a:t>
                </a:r>
                <a:endParaRPr b="1" i="0" sz="2400" u="none" cap="none" strike="noStrike">
                  <a:solidFill>
                    <a:srgbClr val="7150A0"/>
                  </a:solidFill>
                  <a:latin typeface="Calibri"/>
                  <a:ea typeface="Calibri"/>
                  <a:cs typeface="Calibri"/>
                  <a:sym typeface="Calibri"/>
                </a:endParaRPr>
              </a:p>
            </p:txBody>
          </p:sp>
          <p:grpSp>
            <p:nvGrpSpPr>
              <p:cNvPr id="154" name="Google Shape;154;p10"/>
              <p:cNvGrpSpPr/>
              <p:nvPr/>
            </p:nvGrpSpPr>
            <p:grpSpPr>
              <a:xfrm>
                <a:off x="992042" y="1774545"/>
                <a:ext cx="140792" cy="140258"/>
                <a:chOff x="3427964" y="2244682"/>
                <a:chExt cx="225891" cy="225034"/>
              </a:xfrm>
            </p:grpSpPr>
            <p:sp>
              <p:nvSpPr>
                <p:cNvPr id="155" name="Google Shape;155;p10"/>
                <p:cNvSpPr/>
                <p:nvPr/>
              </p:nvSpPr>
              <p:spPr>
                <a:xfrm>
                  <a:off x="3427964" y="2244682"/>
                  <a:ext cx="225891" cy="225034"/>
                </a:xfrm>
                <a:prstGeom prst="ellipse">
                  <a:avLst/>
                </a:prstGeom>
                <a:solidFill>
                  <a:schemeClr val="lt1"/>
                </a:solidFill>
                <a:ln cap="flat" cmpd="sng" w="19050">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10"/>
                <p:cNvSpPr/>
                <p:nvPr/>
              </p:nvSpPr>
              <p:spPr>
                <a:xfrm>
                  <a:off x="3482167" y="2298680"/>
                  <a:ext cx="117483" cy="117037"/>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57" name="Google Shape;157;p10"/>
            <p:cNvGrpSpPr/>
            <p:nvPr/>
          </p:nvGrpSpPr>
          <p:grpSpPr>
            <a:xfrm>
              <a:off x="503238" y="2218533"/>
              <a:ext cx="3844172" cy="471727"/>
              <a:chOff x="506413" y="2357301"/>
              <a:chExt cx="3844172" cy="471727"/>
            </a:xfrm>
          </p:grpSpPr>
          <p:sp>
            <p:nvSpPr>
              <p:cNvPr id="158" name="Google Shape;158;p10"/>
              <p:cNvSpPr/>
              <p:nvPr/>
            </p:nvSpPr>
            <p:spPr>
              <a:xfrm>
                <a:off x="506413" y="2357301"/>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7150A0"/>
                    </a:solidFill>
                    <a:latin typeface="Calibri"/>
                    <a:ea typeface="Calibri"/>
                    <a:cs typeface="Calibri"/>
                    <a:sym typeface="Calibri"/>
                  </a:rPr>
                  <a:t>02</a:t>
                </a:r>
                <a:endParaRPr b="1" i="0" sz="2400" u="none" cap="none" strike="noStrike">
                  <a:solidFill>
                    <a:srgbClr val="7150A0"/>
                  </a:solidFill>
                  <a:latin typeface="Calibri"/>
                  <a:ea typeface="Calibri"/>
                  <a:cs typeface="Calibri"/>
                  <a:sym typeface="Calibri"/>
                </a:endParaRPr>
              </a:p>
            </p:txBody>
          </p:sp>
          <p:sp>
            <p:nvSpPr>
              <p:cNvPr id="159" name="Google Shape;159;p10"/>
              <p:cNvSpPr/>
              <p:nvPr/>
            </p:nvSpPr>
            <p:spPr>
              <a:xfrm>
                <a:off x="1280889" y="2398141"/>
                <a:ext cx="306969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Evalúa sus pensamientos enfocándose en lo que puede cambiar.</a:t>
                </a:r>
                <a:endParaRPr/>
              </a:p>
            </p:txBody>
          </p:sp>
          <p:grpSp>
            <p:nvGrpSpPr>
              <p:cNvPr id="160" name="Google Shape;160;p10"/>
              <p:cNvGrpSpPr/>
              <p:nvPr/>
            </p:nvGrpSpPr>
            <p:grpSpPr>
              <a:xfrm>
                <a:off x="992042" y="2458395"/>
                <a:ext cx="140792" cy="140258"/>
                <a:chOff x="3427964" y="2244682"/>
                <a:chExt cx="225891" cy="225034"/>
              </a:xfrm>
            </p:grpSpPr>
            <p:sp>
              <p:nvSpPr>
                <p:cNvPr id="161" name="Google Shape;161;p10"/>
                <p:cNvSpPr/>
                <p:nvPr/>
              </p:nvSpPr>
              <p:spPr>
                <a:xfrm>
                  <a:off x="3427964" y="2244682"/>
                  <a:ext cx="225891" cy="225034"/>
                </a:xfrm>
                <a:prstGeom prst="ellipse">
                  <a:avLst/>
                </a:prstGeom>
                <a:solidFill>
                  <a:schemeClr val="lt1"/>
                </a:solidFill>
                <a:ln cap="flat" cmpd="sng" w="19050">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10"/>
                <p:cNvSpPr/>
                <p:nvPr/>
              </p:nvSpPr>
              <p:spPr>
                <a:xfrm>
                  <a:off x="3482167" y="2298680"/>
                  <a:ext cx="117483" cy="117037"/>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63" name="Google Shape;163;p10"/>
            <p:cNvGrpSpPr/>
            <p:nvPr/>
          </p:nvGrpSpPr>
          <p:grpSpPr>
            <a:xfrm>
              <a:off x="503238" y="2868955"/>
              <a:ext cx="3844172" cy="481837"/>
              <a:chOff x="506413" y="3222221"/>
              <a:chExt cx="3844172" cy="481837"/>
            </a:xfrm>
          </p:grpSpPr>
          <p:sp>
            <p:nvSpPr>
              <p:cNvPr id="164" name="Google Shape;164;p10"/>
              <p:cNvSpPr/>
              <p:nvPr/>
            </p:nvSpPr>
            <p:spPr>
              <a:xfrm>
                <a:off x="506413" y="3222221"/>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7150A0"/>
                    </a:solidFill>
                    <a:latin typeface="Calibri"/>
                    <a:ea typeface="Calibri"/>
                    <a:cs typeface="Calibri"/>
                    <a:sym typeface="Calibri"/>
                  </a:rPr>
                  <a:t>03</a:t>
                </a:r>
                <a:endParaRPr b="1" i="0" sz="2800" u="none" cap="none" strike="noStrike">
                  <a:solidFill>
                    <a:srgbClr val="7150A0"/>
                  </a:solidFill>
                  <a:latin typeface="Calibri"/>
                  <a:ea typeface="Calibri"/>
                  <a:cs typeface="Calibri"/>
                  <a:sym typeface="Calibri"/>
                </a:endParaRPr>
              </a:p>
            </p:txBody>
          </p:sp>
          <p:sp>
            <p:nvSpPr>
              <p:cNvPr id="165" name="Google Shape;165;p10"/>
              <p:cNvSpPr/>
              <p:nvPr/>
            </p:nvSpPr>
            <p:spPr>
              <a:xfrm>
                <a:off x="1280889" y="3273171"/>
                <a:ext cx="306969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Aprende de su historia y mejora su actuación en la vida.</a:t>
                </a:r>
                <a:endParaRPr/>
              </a:p>
            </p:txBody>
          </p:sp>
          <p:grpSp>
            <p:nvGrpSpPr>
              <p:cNvPr id="166" name="Google Shape;166;p10"/>
              <p:cNvGrpSpPr/>
              <p:nvPr/>
            </p:nvGrpSpPr>
            <p:grpSpPr>
              <a:xfrm>
                <a:off x="992042" y="3312966"/>
                <a:ext cx="140792" cy="140258"/>
                <a:chOff x="3427964" y="2244682"/>
                <a:chExt cx="225891" cy="225034"/>
              </a:xfrm>
            </p:grpSpPr>
            <p:sp>
              <p:nvSpPr>
                <p:cNvPr id="167" name="Google Shape;167;p10"/>
                <p:cNvSpPr/>
                <p:nvPr/>
              </p:nvSpPr>
              <p:spPr>
                <a:xfrm>
                  <a:off x="3427964" y="2244682"/>
                  <a:ext cx="225891" cy="225034"/>
                </a:xfrm>
                <a:prstGeom prst="ellipse">
                  <a:avLst/>
                </a:prstGeom>
                <a:solidFill>
                  <a:schemeClr val="lt1"/>
                </a:solidFill>
                <a:ln cap="flat" cmpd="sng" w="19050">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10"/>
                <p:cNvSpPr/>
                <p:nvPr/>
              </p:nvSpPr>
              <p:spPr>
                <a:xfrm>
                  <a:off x="3482167" y="2298680"/>
                  <a:ext cx="117483" cy="117037"/>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69" name="Google Shape;169;p10"/>
            <p:cNvGrpSpPr/>
            <p:nvPr/>
          </p:nvGrpSpPr>
          <p:grpSpPr>
            <a:xfrm>
              <a:off x="503238" y="3529487"/>
              <a:ext cx="3841845" cy="487020"/>
              <a:chOff x="508740" y="3876624"/>
              <a:chExt cx="3841845" cy="487020"/>
            </a:xfrm>
          </p:grpSpPr>
          <p:sp>
            <p:nvSpPr>
              <p:cNvPr id="170" name="Google Shape;170;p10"/>
              <p:cNvSpPr/>
              <p:nvPr/>
            </p:nvSpPr>
            <p:spPr>
              <a:xfrm>
                <a:off x="1280889" y="3932757"/>
                <a:ext cx="306969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Actúa con humor y destaca su visión optimista sobre el futuro.</a:t>
                </a:r>
                <a:endParaRPr/>
              </a:p>
            </p:txBody>
          </p:sp>
          <p:sp>
            <p:nvSpPr>
              <p:cNvPr id="171" name="Google Shape;171;p10"/>
              <p:cNvSpPr/>
              <p:nvPr/>
            </p:nvSpPr>
            <p:spPr>
              <a:xfrm>
                <a:off x="508740" y="3876624"/>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7150A0"/>
                    </a:solidFill>
                    <a:latin typeface="Calibri"/>
                    <a:ea typeface="Calibri"/>
                    <a:cs typeface="Calibri"/>
                    <a:sym typeface="Calibri"/>
                  </a:rPr>
                  <a:t>04</a:t>
                </a:r>
                <a:endParaRPr b="1" i="0" sz="2800" u="none" cap="none" strike="noStrike">
                  <a:solidFill>
                    <a:srgbClr val="7150A0"/>
                  </a:solidFill>
                  <a:latin typeface="Calibri"/>
                  <a:ea typeface="Calibri"/>
                  <a:cs typeface="Calibri"/>
                  <a:sym typeface="Calibri"/>
                </a:endParaRPr>
              </a:p>
            </p:txBody>
          </p:sp>
          <p:grpSp>
            <p:nvGrpSpPr>
              <p:cNvPr id="172" name="Google Shape;172;p10"/>
              <p:cNvGrpSpPr/>
              <p:nvPr/>
            </p:nvGrpSpPr>
            <p:grpSpPr>
              <a:xfrm>
                <a:off x="992042" y="3980088"/>
                <a:ext cx="140792" cy="140258"/>
                <a:chOff x="3427964" y="2244682"/>
                <a:chExt cx="225891" cy="225034"/>
              </a:xfrm>
            </p:grpSpPr>
            <p:sp>
              <p:nvSpPr>
                <p:cNvPr id="173" name="Google Shape;173;p10"/>
                <p:cNvSpPr/>
                <p:nvPr/>
              </p:nvSpPr>
              <p:spPr>
                <a:xfrm>
                  <a:off x="3427964" y="2244682"/>
                  <a:ext cx="225891" cy="225034"/>
                </a:xfrm>
                <a:prstGeom prst="ellipse">
                  <a:avLst/>
                </a:prstGeom>
                <a:solidFill>
                  <a:schemeClr val="lt1"/>
                </a:solidFill>
                <a:ln cap="flat" cmpd="sng" w="19050">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10"/>
                <p:cNvSpPr/>
                <p:nvPr/>
              </p:nvSpPr>
              <p:spPr>
                <a:xfrm>
                  <a:off x="3482167" y="2298680"/>
                  <a:ext cx="117483" cy="117037"/>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75" name="Google Shape;175;p10"/>
            <p:cNvGrpSpPr/>
            <p:nvPr/>
          </p:nvGrpSpPr>
          <p:grpSpPr>
            <a:xfrm>
              <a:off x="503238" y="4195201"/>
              <a:ext cx="3847347" cy="493731"/>
              <a:chOff x="503238" y="4529498"/>
              <a:chExt cx="3847347" cy="493731"/>
            </a:xfrm>
          </p:grpSpPr>
          <p:sp>
            <p:nvSpPr>
              <p:cNvPr id="176" name="Google Shape;176;p10"/>
              <p:cNvSpPr/>
              <p:nvPr/>
            </p:nvSpPr>
            <p:spPr>
              <a:xfrm>
                <a:off x="1280889" y="4592342"/>
                <a:ext cx="3069696"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Introspección. Poder analizar sus propias fortalezas y cualidades.</a:t>
                </a:r>
                <a:endParaRPr/>
              </a:p>
            </p:txBody>
          </p:sp>
          <p:sp>
            <p:nvSpPr>
              <p:cNvPr id="177" name="Google Shape;177;p10"/>
              <p:cNvSpPr/>
              <p:nvPr/>
            </p:nvSpPr>
            <p:spPr>
              <a:xfrm>
                <a:off x="503238" y="4529498"/>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s-ES" sz="2400" u="none" cap="none" strike="noStrike">
                    <a:solidFill>
                      <a:srgbClr val="7150A0"/>
                    </a:solidFill>
                    <a:latin typeface="Calibri"/>
                    <a:ea typeface="Calibri"/>
                    <a:cs typeface="Calibri"/>
                    <a:sym typeface="Calibri"/>
                  </a:rPr>
                  <a:t>05</a:t>
                </a:r>
                <a:endParaRPr b="1" i="0" sz="2800" u="none" cap="none" strike="noStrike">
                  <a:solidFill>
                    <a:srgbClr val="7150A0"/>
                  </a:solidFill>
                  <a:latin typeface="Calibri"/>
                  <a:ea typeface="Calibri"/>
                  <a:cs typeface="Calibri"/>
                  <a:sym typeface="Calibri"/>
                </a:endParaRPr>
              </a:p>
            </p:txBody>
          </p:sp>
          <p:grpSp>
            <p:nvGrpSpPr>
              <p:cNvPr id="178" name="Google Shape;178;p10"/>
              <p:cNvGrpSpPr/>
              <p:nvPr/>
            </p:nvGrpSpPr>
            <p:grpSpPr>
              <a:xfrm>
                <a:off x="992042" y="4631335"/>
                <a:ext cx="140792" cy="140258"/>
                <a:chOff x="3427964" y="2244682"/>
                <a:chExt cx="225891" cy="225034"/>
              </a:xfrm>
            </p:grpSpPr>
            <p:sp>
              <p:nvSpPr>
                <p:cNvPr id="179" name="Google Shape;179;p10"/>
                <p:cNvSpPr/>
                <p:nvPr/>
              </p:nvSpPr>
              <p:spPr>
                <a:xfrm>
                  <a:off x="3427964" y="2244682"/>
                  <a:ext cx="225891" cy="225034"/>
                </a:xfrm>
                <a:prstGeom prst="ellipse">
                  <a:avLst/>
                </a:prstGeom>
                <a:solidFill>
                  <a:schemeClr val="lt1"/>
                </a:solidFill>
                <a:ln cap="flat" cmpd="sng" w="19050">
                  <a:solidFill>
                    <a:srgbClr val="715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10"/>
                <p:cNvSpPr/>
                <p:nvPr/>
              </p:nvSpPr>
              <p:spPr>
                <a:xfrm>
                  <a:off x="3482167" y="2298680"/>
                  <a:ext cx="117483" cy="117037"/>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pic>
        <p:nvPicPr>
          <p:cNvPr id="181" name="Google Shape;181;p10"/>
          <p:cNvPicPr preferRelativeResize="0"/>
          <p:nvPr/>
        </p:nvPicPr>
        <p:blipFill rotWithShape="1">
          <a:blip r:embed="rId3">
            <a:alphaModFix/>
          </a:blip>
          <a:srcRect b="0" l="2762" r="5205" t="0"/>
          <a:stretch/>
        </p:blipFill>
        <p:spPr>
          <a:xfrm>
            <a:off x="4431941" y="1534603"/>
            <a:ext cx="4284457" cy="36993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nvSpPr>
        <p:spPr>
          <a:xfrm>
            <a:off x="513070" y="921059"/>
            <a:ext cx="8162618" cy="64633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Los pilares de la resiliencia se han categorizado y agrupado en cuatro componentes y/o habilidades principales. En cuanto a su resiliencia, estos engloban los atributos más frecuentes asociados a experiencias exitosas de vida, por eso las consideramos como los elementos básicos en el perfil.</a:t>
            </a:r>
            <a:endParaRPr b="0" i="0" sz="1400" u="none" cap="none" strike="noStrike">
              <a:solidFill>
                <a:schemeClr val="dk1"/>
              </a:solidFill>
              <a:latin typeface="Calibri"/>
              <a:ea typeface="Calibri"/>
              <a:cs typeface="Calibri"/>
              <a:sym typeface="Calibri"/>
            </a:endParaRPr>
          </a:p>
        </p:txBody>
      </p:sp>
      <p:sp>
        <p:nvSpPr>
          <p:cNvPr id="188" name="Google Shape;188;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SER RESILIENTE</a:t>
            </a:r>
            <a:endParaRPr/>
          </a:p>
        </p:txBody>
      </p:sp>
      <p:pic>
        <p:nvPicPr>
          <p:cNvPr id="189" name="Google Shape;189;p11"/>
          <p:cNvPicPr preferRelativeResize="0"/>
          <p:nvPr/>
        </p:nvPicPr>
        <p:blipFill rotWithShape="1">
          <a:blip r:embed="rId3">
            <a:alphaModFix/>
          </a:blip>
          <a:srcRect b="2543" l="0" r="11765" t="3396"/>
          <a:stretch/>
        </p:blipFill>
        <p:spPr>
          <a:xfrm>
            <a:off x="3913239" y="1849437"/>
            <a:ext cx="4762449" cy="3384551"/>
          </a:xfrm>
          <a:prstGeom prst="rect">
            <a:avLst/>
          </a:prstGeom>
          <a:noFill/>
          <a:ln>
            <a:noFill/>
          </a:ln>
        </p:spPr>
      </p:pic>
      <p:grpSp>
        <p:nvGrpSpPr>
          <p:cNvPr id="190" name="Google Shape;190;p11"/>
          <p:cNvGrpSpPr/>
          <p:nvPr/>
        </p:nvGrpSpPr>
        <p:grpSpPr>
          <a:xfrm>
            <a:off x="380321" y="2201958"/>
            <a:ext cx="3306761" cy="2420345"/>
            <a:chOff x="571910" y="2201958"/>
            <a:chExt cx="3306761" cy="2420345"/>
          </a:xfrm>
        </p:grpSpPr>
        <p:grpSp>
          <p:nvGrpSpPr>
            <p:cNvPr id="191" name="Google Shape;191;p11"/>
            <p:cNvGrpSpPr/>
            <p:nvPr/>
          </p:nvGrpSpPr>
          <p:grpSpPr>
            <a:xfrm>
              <a:off x="571910" y="3481926"/>
              <a:ext cx="3306761" cy="500394"/>
              <a:chOff x="792046" y="3453041"/>
              <a:chExt cx="3306761" cy="500394"/>
            </a:xfrm>
          </p:grpSpPr>
          <p:sp>
            <p:nvSpPr>
              <p:cNvPr id="192" name="Google Shape;192;p11"/>
              <p:cNvSpPr/>
              <p:nvPr/>
            </p:nvSpPr>
            <p:spPr>
              <a:xfrm>
                <a:off x="1008063" y="3453041"/>
                <a:ext cx="3090744" cy="500394"/>
              </a:xfrm>
              <a:prstGeom prst="roundRect">
                <a:avLst>
                  <a:gd fmla="val 24207" name="adj"/>
                </a:avLst>
              </a:prstGeom>
              <a:solidFill>
                <a:srgbClr val="714FA0"/>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3. Resolución de problemas</a:t>
                </a:r>
                <a:endParaRPr/>
              </a:p>
            </p:txBody>
          </p:sp>
          <p:grpSp>
            <p:nvGrpSpPr>
              <p:cNvPr id="193" name="Google Shape;193;p11"/>
              <p:cNvGrpSpPr/>
              <p:nvPr/>
            </p:nvGrpSpPr>
            <p:grpSpPr>
              <a:xfrm>
                <a:off x="792046" y="3501327"/>
                <a:ext cx="459474" cy="403823"/>
                <a:chOff x="5892512" y="2805541"/>
                <a:chExt cx="459474" cy="403823"/>
              </a:xfrm>
            </p:grpSpPr>
            <p:sp>
              <p:nvSpPr>
                <p:cNvPr id="194" name="Google Shape;194;p11"/>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95" name="Google Shape;195;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196" name="Google Shape;196;p11"/>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197" name="Google Shape;197;p11"/>
            <p:cNvGrpSpPr/>
            <p:nvPr/>
          </p:nvGrpSpPr>
          <p:grpSpPr>
            <a:xfrm>
              <a:off x="571910" y="2841942"/>
              <a:ext cx="3306761" cy="500394"/>
              <a:chOff x="792046" y="2829619"/>
              <a:chExt cx="3306761" cy="500394"/>
            </a:xfrm>
          </p:grpSpPr>
          <p:sp>
            <p:nvSpPr>
              <p:cNvPr id="198" name="Google Shape;198;p11"/>
              <p:cNvSpPr/>
              <p:nvPr/>
            </p:nvSpPr>
            <p:spPr>
              <a:xfrm>
                <a:off x="1008063" y="2829619"/>
                <a:ext cx="3090744"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2. Iniciativa</a:t>
                </a:r>
                <a:endParaRPr/>
              </a:p>
            </p:txBody>
          </p:sp>
          <p:grpSp>
            <p:nvGrpSpPr>
              <p:cNvPr id="199" name="Google Shape;199;p11"/>
              <p:cNvGrpSpPr/>
              <p:nvPr/>
            </p:nvGrpSpPr>
            <p:grpSpPr>
              <a:xfrm>
                <a:off x="792046" y="2877905"/>
                <a:ext cx="459474" cy="403823"/>
                <a:chOff x="5892512" y="2805541"/>
                <a:chExt cx="459474" cy="403823"/>
              </a:xfrm>
            </p:grpSpPr>
            <p:sp>
              <p:nvSpPr>
                <p:cNvPr id="200" name="Google Shape;200;p11"/>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1" name="Google Shape;201;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2" name="Google Shape;202;p11"/>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203" name="Google Shape;203;p11"/>
            <p:cNvGrpSpPr/>
            <p:nvPr/>
          </p:nvGrpSpPr>
          <p:grpSpPr>
            <a:xfrm>
              <a:off x="571910" y="2201958"/>
              <a:ext cx="3306761" cy="500394"/>
              <a:chOff x="792046" y="2201958"/>
              <a:chExt cx="3306761" cy="500394"/>
            </a:xfrm>
          </p:grpSpPr>
          <p:sp>
            <p:nvSpPr>
              <p:cNvPr id="204" name="Google Shape;204;p11"/>
              <p:cNvSpPr/>
              <p:nvPr/>
            </p:nvSpPr>
            <p:spPr>
              <a:xfrm>
                <a:off x="1008063" y="2201958"/>
                <a:ext cx="3090744" cy="500394"/>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0" lvl="0" marL="184150"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1. Competencia social</a:t>
                </a:r>
                <a:endParaRPr/>
              </a:p>
            </p:txBody>
          </p:sp>
          <p:grpSp>
            <p:nvGrpSpPr>
              <p:cNvPr id="205" name="Google Shape;205;p11"/>
              <p:cNvGrpSpPr/>
              <p:nvPr/>
            </p:nvGrpSpPr>
            <p:grpSpPr>
              <a:xfrm>
                <a:off x="792046" y="2250244"/>
                <a:ext cx="459474" cy="403823"/>
                <a:chOff x="5892512" y="2805541"/>
                <a:chExt cx="459474" cy="403823"/>
              </a:xfrm>
            </p:grpSpPr>
            <p:sp>
              <p:nvSpPr>
                <p:cNvPr id="206" name="Google Shape;206;p11"/>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7" name="Google Shape;207;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08" name="Google Shape;208;p11"/>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nvGrpSpPr>
            <p:cNvPr id="209" name="Google Shape;209;p11"/>
            <p:cNvGrpSpPr/>
            <p:nvPr/>
          </p:nvGrpSpPr>
          <p:grpSpPr>
            <a:xfrm>
              <a:off x="571910" y="4121909"/>
              <a:ext cx="3306761" cy="500394"/>
              <a:chOff x="792046" y="3453041"/>
              <a:chExt cx="3306761" cy="500394"/>
            </a:xfrm>
          </p:grpSpPr>
          <p:sp>
            <p:nvSpPr>
              <p:cNvPr id="210" name="Google Shape;210;p11"/>
              <p:cNvSpPr/>
              <p:nvPr/>
            </p:nvSpPr>
            <p:spPr>
              <a:xfrm>
                <a:off x="1008063" y="3453041"/>
                <a:ext cx="3090744" cy="500394"/>
              </a:xfrm>
              <a:prstGeom prst="roundRect">
                <a:avLst>
                  <a:gd fmla="val 24207" name="adj"/>
                </a:avLst>
              </a:prstGeom>
              <a:solidFill>
                <a:srgbClr val="FE7628"/>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4. Sentido de propósito y de futuro</a:t>
                </a:r>
                <a:endParaRPr/>
              </a:p>
            </p:txBody>
          </p:sp>
          <p:grpSp>
            <p:nvGrpSpPr>
              <p:cNvPr id="211" name="Google Shape;211;p11"/>
              <p:cNvGrpSpPr/>
              <p:nvPr/>
            </p:nvGrpSpPr>
            <p:grpSpPr>
              <a:xfrm>
                <a:off x="792046" y="3501327"/>
                <a:ext cx="459474" cy="403823"/>
                <a:chOff x="5892512" y="2805541"/>
                <a:chExt cx="459474" cy="403823"/>
              </a:xfrm>
            </p:grpSpPr>
            <p:sp>
              <p:nvSpPr>
                <p:cNvPr id="212" name="Google Shape;212;p11"/>
                <p:cNvSpPr/>
                <p:nvPr/>
              </p:nvSpPr>
              <p:spPr>
                <a:xfrm>
                  <a:off x="5956277" y="2824919"/>
                  <a:ext cx="395709" cy="376075"/>
                </a:xfrm>
                <a:prstGeom prst="ellipse">
                  <a:avLst/>
                </a:prstGeom>
                <a:solidFill>
                  <a:srgbClr val="D262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13" name="Google Shape;213;p11"/>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14" name="Google Shape;214;p11"/>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CARACTERÍSTICAS DE SER RESILIENTE</a:t>
            </a:r>
            <a:endParaRPr/>
          </a:p>
        </p:txBody>
      </p:sp>
      <p:sp>
        <p:nvSpPr>
          <p:cNvPr id="221" name="Google Shape;221;p12"/>
          <p:cNvSpPr txBox="1"/>
          <p:nvPr/>
        </p:nvSpPr>
        <p:spPr>
          <a:xfrm>
            <a:off x="3662983" y="3234091"/>
            <a:ext cx="4665567" cy="64633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7150A0"/>
              </a:buClr>
              <a:buSzPts val="1400"/>
              <a:buFont typeface="Arial"/>
              <a:buChar char="•"/>
            </a:pPr>
            <a:r>
              <a:rPr b="0" i="0" lang="es-ES" sz="1400" u="none" cap="none" strike="noStrike">
                <a:solidFill>
                  <a:schemeClr val="dk1"/>
                </a:solidFill>
                <a:latin typeface="Calibri"/>
                <a:ea typeface="Calibri"/>
                <a:cs typeface="Calibri"/>
                <a:sym typeface="Calibri"/>
              </a:rPr>
              <a:t>Muestran la habilidad para pensar en abstracto reflexiva y flexiblemente y lograr soluciones alternativas para problemas ya sean cognitivos como sociales</a:t>
            </a:r>
            <a:endParaRPr b="0" i="0" sz="1200" u="none" cap="none" strike="noStrike">
              <a:solidFill>
                <a:schemeClr val="dk1"/>
              </a:solidFill>
              <a:latin typeface="Calibri"/>
              <a:ea typeface="Calibri"/>
              <a:cs typeface="Calibri"/>
              <a:sym typeface="Calibri"/>
            </a:endParaRPr>
          </a:p>
        </p:txBody>
      </p:sp>
      <p:grpSp>
        <p:nvGrpSpPr>
          <p:cNvPr id="222" name="Google Shape;222;p12"/>
          <p:cNvGrpSpPr/>
          <p:nvPr/>
        </p:nvGrpSpPr>
        <p:grpSpPr>
          <a:xfrm>
            <a:off x="366124" y="3234091"/>
            <a:ext cx="3175784" cy="500394"/>
            <a:chOff x="792046" y="3453041"/>
            <a:chExt cx="3175784" cy="500394"/>
          </a:xfrm>
        </p:grpSpPr>
        <p:sp>
          <p:nvSpPr>
            <p:cNvPr id="223" name="Google Shape;223;p12"/>
            <p:cNvSpPr/>
            <p:nvPr/>
          </p:nvSpPr>
          <p:spPr>
            <a:xfrm>
              <a:off x="1016528" y="3453041"/>
              <a:ext cx="2951302" cy="500394"/>
            </a:xfrm>
            <a:prstGeom prst="roundRect">
              <a:avLst>
                <a:gd fmla="val 24207" name="adj"/>
              </a:avLst>
            </a:prstGeom>
            <a:solidFill>
              <a:srgbClr val="714FA0"/>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3. Resolución de problemas</a:t>
              </a:r>
              <a:endParaRPr/>
            </a:p>
          </p:txBody>
        </p:sp>
        <p:grpSp>
          <p:nvGrpSpPr>
            <p:cNvPr id="224" name="Google Shape;224;p12"/>
            <p:cNvGrpSpPr/>
            <p:nvPr/>
          </p:nvGrpSpPr>
          <p:grpSpPr>
            <a:xfrm>
              <a:off x="792046" y="3501327"/>
              <a:ext cx="459474" cy="403823"/>
              <a:chOff x="5892512" y="2805541"/>
              <a:chExt cx="459474" cy="403823"/>
            </a:xfrm>
          </p:grpSpPr>
          <p:sp>
            <p:nvSpPr>
              <p:cNvPr id="225" name="Google Shape;225;p12"/>
              <p:cNvSpPr/>
              <p:nvPr/>
            </p:nvSpPr>
            <p:spPr>
              <a:xfrm>
                <a:off x="5956277" y="2824919"/>
                <a:ext cx="395709" cy="376075"/>
              </a:xfrm>
              <a:prstGeom prst="ellipse">
                <a:avLst/>
              </a:prstGeom>
              <a:solidFill>
                <a:srgbClr val="593E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6" name="Google Shape;226;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27" name="Google Shape;227;p12"/>
              <p:cNvSpPr/>
              <p:nvPr/>
            </p:nvSpPr>
            <p:spPr>
              <a:xfrm rot="5400000">
                <a:off x="6076285" y="2946262"/>
                <a:ext cx="186870" cy="122381"/>
              </a:xfrm>
              <a:prstGeom prst="triangle">
                <a:avLst>
                  <a:gd fmla="val 50000" name="adj"/>
                </a:avLst>
              </a:prstGeom>
              <a:solidFill>
                <a:srgbClr val="714F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28" name="Google Shape;228;p12"/>
          <p:cNvSpPr txBox="1"/>
          <p:nvPr/>
        </p:nvSpPr>
        <p:spPr>
          <a:xfrm>
            <a:off x="3662983" y="1969964"/>
            <a:ext cx="4665567" cy="861774"/>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91C14E"/>
              </a:buClr>
              <a:buSzPts val="1400"/>
              <a:buFont typeface="Arial"/>
              <a:buChar char="•"/>
            </a:pPr>
            <a:r>
              <a:rPr b="0" i="0" lang="es-ES" sz="1400" u="none" cap="none" strike="noStrike">
                <a:solidFill>
                  <a:schemeClr val="dk1"/>
                </a:solidFill>
                <a:latin typeface="Calibri"/>
                <a:ea typeface="Calibri"/>
                <a:cs typeface="Calibri"/>
                <a:sym typeface="Calibri"/>
              </a:rPr>
              <a:t>Muestran fuerte sentido de independencia, otros destacan la importancia de poder lograr control interno, otros la habilidad para separarse de una familia disfuncional o de personas agresivas.</a:t>
            </a:r>
            <a:endParaRPr b="0" i="0" sz="1200" u="none" cap="none" strike="noStrike">
              <a:solidFill>
                <a:schemeClr val="dk1"/>
              </a:solidFill>
              <a:latin typeface="Calibri"/>
              <a:ea typeface="Calibri"/>
              <a:cs typeface="Calibri"/>
              <a:sym typeface="Calibri"/>
            </a:endParaRPr>
          </a:p>
        </p:txBody>
      </p:sp>
      <p:grpSp>
        <p:nvGrpSpPr>
          <p:cNvPr id="229" name="Google Shape;229;p12"/>
          <p:cNvGrpSpPr/>
          <p:nvPr/>
        </p:nvGrpSpPr>
        <p:grpSpPr>
          <a:xfrm>
            <a:off x="366124" y="1969964"/>
            <a:ext cx="3175783" cy="500394"/>
            <a:chOff x="792046" y="2829619"/>
            <a:chExt cx="3175783" cy="500394"/>
          </a:xfrm>
        </p:grpSpPr>
        <p:sp>
          <p:nvSpPr>
            <p:cNvPr id="230" name="Google Shape;230;p12"/>
            <p:cNvSpPr/>
            <p:nvPr/>
          </p:nvSpPr>
          <p:spPr>
            <a:xfrm>
              <a:off x="1016528" y="2829619"/>
              <a:ext cx="2951301"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2. Autonomía</a:t>
              </a:r>
              <a:endParaRPr/>
            </a:p>
          </p:txBody>
        </p:sp>
        <p:grpSp>
          <p:nvGrpSpPr>
            <p:cNvPr id="231" name="Google Shape;231;p12"/>
            <p:cNvGrpSpPr/>
            <p:nvPr/>
          </p:nvGrpSpPr>
          <p:grpSpPr>
            <a:xfrm>
              <a:off x="792046" y="2877905"/>
              <a:ext cx="459474" cy="403823"/>
              <a:chOff x="5892512" y="2805541"/>
              <a:chExt cx="459474" cy="403823"/>
            </a:xfrm>
          </p:grpSpPr>
          <p:sp>
            <p:nvSpPr>
              <p:cNvPr id="232" name="Google Shape;232;p12"/>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33" name="Google Shape;233;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34" name="Google Shape;234;p12"/>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35" name="Google Shape;235;p12"/>
          <p:cNvSpPr txBox="1"/>
          <p:nvPr/>
        </p:nvSpPr>
        <p:spPr>
          <a:xfrm>
            <a:off x="3662983" y="921280"/>
            <a:ext cx="4665567" cy="64633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ED4242"/>
              </a:buClr>
              <a:buSzPts val="1400"/>
              <a:buFont typeface="Arial"/>
              <a:buChar char="•"/>
            </a:pPr>
            <a:r>
              <a:rPr b="0" i="0" lang="es-ES" sz="1400" u="none" cap="none" strike="noStrike">
                <a:solidFill>
                  <a:schemeClr val="dk1"/>
                </a:solidFill>
                <a:latin typeface="Calibri"/>
                <a:ea typeface="Calibri"/>
                <a:cs typeface="Calibri"/>
                <a:sym typeface="Calibri"/>
              </a:rPr>
              <a:t>Responden más al contacto con otros seres humanos. Logran comunicarse con facilidad, demostrar empatía y afecto, o sea tener comportamientos prosociales</a:t>
            </a:r>
            <a:endParaRPr b="0" i="0" sz="1200" u="none" cap="none" strike="noStrike">
              <a:solidFill>
                <a:schemeClr val="dk1"/>
              </a:solidFill>
              <a:latin typeface="Calibri"/>
              <a:ea typeface="Calibri"/>
              <a:cs typeface="Calibri"/>
              <a:sym typeface="Calibri"/>
            </a:endParaRPr>
          </a:p>
        </p:txBody>
      </p:sp>
      <p:grpSp>
        <p:nvGrpSpPr>
          <p:cNvPr id="236" name="Google Shape;236;p12"/>
          <p:cNvGrpSpPr/>
          <p:nvPr/>
        </p:nvGrpSpPr>
        <p:grpSpPr>
          <a:xfrm>
            <a:off x="366124" y="921280"/>
            <a:ext cx="3175783" cy="500394"/>
            <a:chOff x="792046" y="2201958"/>
            <a:chExt cx="3175783" cy="500394"/>
          </a:xfrm>
        </p:grpSpPr>
        <p:sp>
          <p:nvSpPr>
            <p:cNvPr id="237" name="Google Shape;237;p12"/>
            <p:cNvSpPr/>
            <p:nvPr/>
          </p:nvSpPr>
          <p:spPr>
            <a:xfrm>
              <a:off x="1016529" y="2201958"/>
              <a:ext cx="2951300" cy="500394"/>
            </a:xfrm>
            <a:prstGeom prst="roundRect">
              <a:avLst>
                <a:gd fmla="val 24841" name="adj"/>
              </a:avLst>
            </a:prstGeom>
            <a:solidFill>
              <a:srgbClr val="EE4639"/>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400" u="none" cap="none" strike="noStrike">
                  <a:solidFill>
                    <a:schemeClr val="lt1"/>
                  </a:solidFill>
                  <a:latin typeface="Calibri"/>
                  <a:ea typeface="Calibri"/>
                  <a:cs typeface="Calibri"/>
                  <a:sym typeface="Calibri"/>
                </a:rPr>
                <a:t>1. Competencia social</a:t>
              </a:r>
              <a:endParaRPr/>
            </a:p>
          </p:txBody>
        </p:sp>
        <p:grpSp>
          <p:nvGrpSpPr>
            <p:cNvPr id="238" name="Google Shape;238;p12"/>
            <p:cNvGrpSpPr/>
            <p:nvPr/>
          </p:nvGrpSpPr>
          <p:grpSpPr>
            <a:xfrm>
              <a:off x="792046" y="2250244"/>
              <a:ext cx="459474" cy="403823"/>
              <a:chOff x="5892512" y="2805541"/>
              <a:chExt cx="459474" cy="403823"/>
            </a:xfrm>
          </p:grpSpPr>
          <p:sp>
            <p:nvSpPr>
              <p:cNvPr id="239" name="Google Shape;239;p12"/>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0" name="Google Shape;240;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1" name="Google Shape;241;p12"/>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
        <p:nvSpPr>
          <p:cNvPr id="242" name="Google Shape;242;p12"/>
          <p:cNvSpPr txBox="1"/>
          <p:nvPr/>
        </p:nvSpPr>
        <p:spPr>
          <a:xfrm>
            <a:off x="3662983" y="4282776"/>
            <a:ext cx="4665567" cy="64633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FE7628"/>
              </a:buClr>
              <a:buSzPts val="1400"/>
              <a:buFont typeface="Arial"/>
              <a:buChar char="•"/>
            </a:pPr>
            <a:r>
              <a:rPr b="0" i="0" lang="es-ES" sz="1400" u="none" cap="none" strike="noStrike">
                <a:solidFill>
                  <a:schemeClr val="dk1"/>
                </a:solidFill>
                <a:latin typeface="Calibri"/>
                <a:ea typeface="Calibri"/>
                <a:cs typeface="Calibri"/>
                <a:sym typeface="Calibri"/>
              </a:rPr>
              <a:t>Muestran sentido de autonomía, con la confianza en que pueden tener cierto control sobre el ambiente, es el sentido de futuro, ver la vida con optimismo.</a:t>
            </a:r>
            <a:endParaRPr b="0" i="0" sz="1200" u="none" cap="none" strike="noStrike">
              <a:solidFill>
                <a:schemeClr val="dk1"/>
              </a:solidFill>
              <a:latin typeface="Calibri"/>
              <a:ea typeface="Calibri"/>
              <a:cs typeface="Calibri"/>
              <a:sym typeface="Calibri"/>
            </a:endParaRPr>
          </a:p>
        </p:txBody>
      </p:sp>
      <p:grpSp>
        <p:nvGrpSpPr>
          <p:cNvPr id="243" name="Google Shape;243;p12"/>
          <p:cNvGrpSpPr/>
          <p:nvPr/>
        </p:nvGrpSpPr>
        <p:grpSpPr>
          <a:xfrm>
            <a:off x="366124" y="4282776"/>
            <a:ext cx="3175784" cy="500394"/>
            <a:chOff x="792046" y="3453041"/>
            <a:chExt cx="3175784" cy="500394"/>
          </a:xfrm>
        </p:grpSpPr>
        <p:sp>
          <p:nvSpPr>
            <p:cNvPr id="244" name="Google Shape;244;p12"/>
            <p:cNvSpPr/>
            <p:nvPr/>
          </p:nvSpPr>
          <p:spPr>
            <a:xfrm>
              <a:off x="1016528" y="3453041"/>
              <a:ext cx="2951302" cy="500394"/>
            </a:xfrm>
            <a:prstGeom prst="roundRect">
              <a:avLst>
                <a:gd fmla="val 24207" name="adj"/>
              </a:avLst>
            </a:prstGeom>
            <a:solidFill>
              <a:srgbClr val="FE7628"/>
            </a:solidFill>
            <a:ln>
              <a:noFill/>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None/>
              </a:pPr>
              <a:r>
                <a:rPr b="1" i="0" lang="es-ES" sz="1300" u="none" cap="none" strike="noStrike">
                  <a:solidFill>
                    <a:schemeClr val="lt1"/>
                  </a:solidFill>
                  <a:latin typeface="Calibri"/>
                  <a:ea typeface="Calibri"/>
                  <a:cs typeface="Calibri"/>
                  <a:sym typeface="Calibri"/>
                </a:rPr>
                <a:t>4. Sentido de propósito y de futuro</a:t>
              </a:r>
              <a:endParaRPr/>
            </a:p>
          </p:txBody>
        </p:sp>
        <p:grpSp>
          <p:nvGrpSpPr>
            <p:cNvPr id="245" name="Google Shape;245;p12"/>
            <p:cNvGrpSpPr/>
            <p:nvPr/>
          </p:nvGrpSpPr>
          <p:grpSpPr>
            <a:xfrm>
              <a:off x="792046" y="3501327"/>
              <a:ext cx="459474" cy="403823"/>
              <a:chOff x="5892512" y="2805541"/>
              <a:chExt cx="459474" cy="403823"/>
            </a:xfrm>
          </p:grpSpPr>
          <p:sp>
            <p:nvSpPr>
              <p:cNvPr id="246" name="Google Shape;246;p12"/>
              <p:cNvSpPr/>
              <p:nvPr/>
            </p:nvSpPr>
            <p:spPr>
              <a:xfrm>
                <a:off x="5956277" y="2824919"/>
                <a:ext cx="395709" cy="376075"/>
              </a:xfrm>
              <a:prstGeom prst="ellipse">
                <a:avLst/>
              </a:prstGeom>
              <a:solidFill>
                <a:srgbClr val="D262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7" name="Google Shape;247;p1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248" name="Google Shape;248;p12"/>
              <p:cNvSpPr/>
              <p:nvPr/>
            </p:nvSpPr>
            <p:spPr>
              <a:xfrm rot="5400000">
                <a:off x="6076285" y="2946262"/>
                <a:ext cx="186870" cy="122381"/>
              </a:xfrm>
              <a:prstGeom prst="triangle">
                <a:avLst>
                  <a:gd fmla="val 50000" name="adj"/>
                </a:avLst>
              </a:prstGeom>
              <a:solidFill>
                <a:srgbClr val="FE762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40"/>
          <p:cNvSpPr txBox="1"/>
          <p:nvPr/>
        </p:nvSpPr>
        <p:spPr>
          <a:xfrm>
            <a:off x="1008063" y="3169972"/>
            <a:ext cx="448628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¿LA RESILIENCIA ES </a:t>
            </a:r>
            <a:r>
              <a:rPr b="1" i="0" lang="es-ES" sz="2800" u="none" cap="none" strike="noStrike">
                <a:solidFill>
                  <a:schemeClr val="lt1"/>
                </a:solidFill>
                <a:latin typeface="Arial"/>
                <a:ea typeface="Arial"/>
                <a:cs typeface="Arial"/>
                <a:sym typeface="Arial"/>
              </a:rPr>
              <a:t>INNATA O APRENDIDA?</a:t>
            </a:r>
            <a:endParaRPr/>
          </a:p>
        </p:txBody>
      </p:sp>
      <p:pic>
        <p:nvPicPr>
          <p:cNvPr id="256" name="Google Shape;256;p4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4"/>
          <p:cNvSpPr txBox="1"/>
          <p:nvPr/>
        </p:nvSpPr>
        <p:spPr>
          <a:xfrm>
            <a:off x="511341" y="925274"/>
            <a:ext cx="8164347" cy="1477328"/>
          </a:xfrm>
          <a:prstGeom prst="rect">
            <a:avLst/>
          </a:prstGeom>
          <a:noFill/>
          <a:ln>
            <a:noFill/>
          </a:ln>
        </p:spPr>
        <p:txBody>
          <a:bodyPr anchorCtr="0" anchor="t" bIns="0" lIns="0" spcFirstLastPara="1" rIns="0" wrap="square" tIns="0">
            <a:spAutoFit/>
          </a:bodyPr>
          <a:lstStyle/>
          <a:p>
            <a:pPr indent="-173038" lvl="0" marL="184150"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Las características temperamentales y genéticas constituyen una base sobre la cual actúan los factores ambientales y sociales. Estudios recientes estiman que el </a:t>
            </a:r>
            <a:r>
              <a:rPr b="1" i="0" lang="es-ES" sz="1600" u="none" cap="none" strike="noStrike">
                <a:solidFill>
                  <a:schemeClr val="dk1"/>
                </a:solidFill>
                <a:latin typeface="Calibri"/>
                <a:ea typeface="Calibri"/>
                <a:cs typeface="Calibri"/>
                <a:sym typeface="Calibri"/>
              </a:rPr>
              <a:t>30%</a:t>
            </a:r>
            <a:r>
              <a:rPr b="0" i="0" lang="es-ES" sz="1600" u="none" cap="none" strike="noStrike">
                <a:solidFill>
                  <a:schemeClr val="dk1"/>
                </a:solidFill>
                <a:latin typeface="Calibri"/>
                <a:ea typeface="Calibri"/>
                <a:cs typeface="Calibri"/>
                <a:sym typeface="Calibri"/>
              </a:rPr>
              <a:t> de los atributos psicológicos son de base genética y sobre esta base actúa la educación y la crianza.</a:t>
            </a:r>
            <a:endParaRPr/>
          </a:p>
          <a:p>
            <a:pPr indent="-71438" lvl="0" marL="1841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73038" lvl="0" marL="184150" marR="0" rtl="0" algn="l">
              <a:lnSpc>
                <a:spcPct val="100000"/>
              </a:lnSpc>
              <a:spcBef>
                <a:spcPts val="0"/>
              </a:spcBef>
              <a:spcAft>
                <a:spcPts val="0"/>
              </a:spcAft>
              <a:buClr>
                <a:srgbClr val="000000"/>
              </a:buClr>
              <a:buSzPts val="1600"/>
              <a:buFont typeface="Arial"/>
              <a:buChar char="•"/>
            </a:pPr>
            <a:r>
              <a:rPr b="0" i="0" lang="es-ES" sz="1600" u="none" cap="none" strike="noStrike">
                <a:solidFill>
                  <a:schemeClr val="dk1"/>
                </a:solidFill>
                <a:latin typeface="Calibri"/>
                <a:ea typeface="Calibri"/>
                <a:cs typeface="Calibri"/>
                <a:sym typeface="Calibri"/>
              </a:rPr>
              <a:t>A continuación presentamos el modelo tríadico a fin de que puedas lograr un mejor reconocimiento. </a:t>
            </a:r>
            <a:endParaRPr b="0" i="0" sz="1600" u="none" cap="none" strike="noStrike">
              <a:solidFill>
                <a:schemeClr val="dk1"/>
              </a:solidFill>
              <a:latin typeface="Calibri"/>
              <a:ea typeface="Calibri"/>
              <a:cs typeface="Calibri"/>
              <a:sym typeface="Calibri"/>
            </a:endParaRPr>
          </a:p>
        </p:txBody>
      </p:sp>
      <p:sp>
        <p:nvSpPr>
          <p:cNvPr id="263" name="Google Shape;263;p14"/>
          <p:cNvSpPr/>
          <p:nvPr/>
        </p:nvSpPr>
        <p:spPr>
          <a:xfrm>
            <a:off x="607038" y="3988125"/>
            <a:ext cx="2384259" cy="852349"/>
          </a:xfrm>
          <a:prstGeom prst="roundRect">
            <a:avLst>
              <a:gd fmla="val 16667"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chemeClr val="lt1"/>
                </a:solidFill>
                <a:latin typeface="Calibri"/>
                <a:ea typeface="Calibri"/>
                <a:cs typeface="Calibri"/>
                <a:sym typeface="Calibri"/>
              </a:rPr>
              <a:t>Ambiente favorable</a:t>
            </a:r>
            <a:endParaRPr b="0" i="0" sz="1400" u="none" cap="none" strike="noStrike">
              <a:solidFill>
                <a:schemeClr val="lt1"/>
              </a:solidFill>
              <a:latin typeface="Arial"/>
              <a:ea typeface="Arial"/>
              <a:cs typeface="Arial"/>
              <a:sym typeface="Arial"/>
            </a:endParaRPr>
          </a:p>
        </p:txBody>
      </p:sp>
      <p:sp>
        <p:nvSpPr>
          <p:cNvPr id="264" name="Google Shape;264;p14"/>
          <p:cNvSpPr/>
          <p:nvPr/>
        </p:nvSpPr>
        <p:spPr>
          <a:xfrm>
            <a:off x="6152704" y="3988125"/>
            <a:ext cx="2384259" cy="852349"/>
          </a:xfrm>
          <a:prstGeom prst="roundRect">
            <a:avLst>
              <a:gd fmla="val 16667"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chemeClr val="lt1"/>
                </a:solidFill>
                <a:latin typeface="Calibri"/>
                <a:ea typeface="Calibri"/>
                <a:cs typeface="Calibri"/>
                <a:sym typeface="Calibri"/>
              </a:rPr>
              <a:t>Habilidades adquiridas y orientadas a la acción</a:t>
            </a:r>
            <a:endParaRPr b="0" i="0" sz="1400" u="none" cap="none" strike="noStrike">
              <a:solidFill>
                <a:schemeClr val="lt1"/>
              </a:solidFill>
              <a:latin typeface="Arial"/>
              <a:ea typeface="Arial"/>
              <a:cs typeface="Arial"/>
              <a:sym typeface="Arial"/>
            </a:endParaRPr>
          </a:p>
        </p:txBody>
      </p:sp>
      <p:sp>
        <p:nvSpPr>
          <p:cNvPr id="265" name="Google Shape;265;p14"/>
          <p:cNvSpPr/>
          <p:nvPr/>
        </p:nvSpPr>
        <p:spPr>
          <a:xfrm>
            <a:off x="3014133" y="2673009"/>
            <a:ext cx="3115734" cy="778933"/>
          </a:xfrm>
          <a:prstGeom prst="roundRect">
            <a:avLst>
              <a:gd fmla="val 16667"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chemeClr val="lt1"/>
                </a:solidFill>
                <a:latin typeface="Calibri"/>
                <a:ea typeface="Calibri"/>
                <a:cs typeface="Calibri"/>
                <a:sym typeface="Calibri"/>
              </a:rPr>
              <a:t>Características genéticas y temperamentales</a:t>
            </a:r>
            <a:endParaRPr b="0" i="0" sz="1400" u="none" cap="none" strike="noStrike">
              <a:solidFill>
                <a:schemeClr val="lt1"/>
              </a:solidFill>
              <a:latin typeface="Arial"/>
              <a:ea typeface="Arial"/>
              <a:cs typeface="Arial"/>
              <a:sym typeface="Arial"/>
            </a:endParaRPr>
          </a:p>
        </p:txBody>
      </p:sp>
      <p:cxnSp>
        <p:nvCxnSpPr>
          <p:cNvPr id="266" name="Google Shape;266;p14"/>
          <p:cNvCxnSpPr/>
          <p:nvPr/>
        </p:nvCxnSpPr>
        <p:spPr>
          <a:xfrm>
            <a:off x="1587083" y="3739809"/>
            <a:ext cx="5969835" cy="0"/>
          </a:xfrm>
          <a:prstGeom prst="straightConnector1">
            <a:avLst/>
          </a:prstGeom>
          <a:noFill/>
          <a:ln cap="flat" cmpd="sng" w="19050">
            <a:solidFill>
              <a:srgbClr val="808799"/>
            </a:solidFill>
            <a:prstDash val="solid"/>
            <a:round/>
            <a:headEnd len="sm" w="sm" type="none"/>
            <a:tailEnd len="sm" w="sm" type="none"/>
          </a:ln>
        </p:spPr>
      </p:cxnSp>
      <p:cxnSp>
        <p:nvCxnSpPr>
          <p:cNvPr id="267" name="Google Shape;267;p14"/>
          <p:cNvCxnSpPr/>
          <p:nvPr/>
        </p:nvCxnSpPr>
        <p:spPr>
          <a:xfrm>
            <a:off x="1587083" y="3739809"/>
            <a:ext cx="0" cy="248317"/>
          </a:xfrm>
          <a:prstGeom prst="straightConnector1">
            <a:avLst/>
          </a:prstGeom>
          <a:noFill/>
          <a:ln cap="flat" cmpd="sng" w="19050">
            <a:solidFill>
              <a:srgbClr val="808799"/>
            </a:solidFill>
            <a:prstDash val="solid"/>
            <a:round/>
            <a:headEnd len="sm" w="sm" type="none"/>
            <a:tailEnd len="sm" w="sm" type="none"/>
          </a:ln>
        </p:spPr>
      </p:cxnSp>
      <p:cxnSp>
        <p:nvCxnSpPr>
          <p:cNvPr id="268" name="Google Shape;268;p14"/>
          <p:cNvCxnSpPr/>
          <p:nvPr/>
        </p:nvCxnSpPr>
        <p:spPr>
          <a:xfrm>
            <a:off x="7556918" y="3739809"/>
            <a:ext cx="0" cy="248316"/>
          </a:xfrm>
          <a:prstGeom prst="straightConnector1">
            <a:avLst/>
          </a:prstGeom>
          <a:noFill/>
          <a:ln cap="flat" cmpd="sng" w="19050">
            <a:solidFill>
              <a:srgbClr val="808799"/>
            </a:solidFill>
            <a:prstDash val="solid"/>
            <a:round/>
            <a:headEnd len="sm" w="sm" type="none"/>
            <a:tailEnd len="sm" w="sm" type="none"/>
          </a:ln>
        </p:spPr>
      </p:cxnSp>
      <p:cxnSp>
        <p:nvCxnSpPr>
          <p:cNvPr id="269" name="Google Shape;269;p14"/>
          <p:cNvCxnSpPr/>
          <p:nvPr/>
        </p:nvCxnSpPr>
        <p:spPr>
          <a:xfrm>
            <a:off x="4572000" y="3451942"/>
            <a:ext cx="0" cy="756265"/>
          </a:xfrm>
          <a:prstGeom prst="straightConnector1">
            <a:avLst/>
          </a:prstGeom>
          <a:noFill/>
          <a:ln cap="flat" cmpd="sng" w="19050">
            <a:solidFill>
              <a:srgbClr val="808799"/>
            </a:solidFill>
            <a:prstDash val="solid"/>
            <a:round/>
            <a:headEnd len="sm" w="sm" type="none"/>
            <a:tailEnd len="sm" w="sm" type="none"/>
          </a:ln>
        </p:spPr>
      </p:cxnSp>
      <p:sp>
        <p:nvSpPr>
          <p:cNvPr id="270" name="Google Shape;270;p1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¿LA RESILIENCIA ES INNATA O APRENDIDA?</a:t>
            </a:r>
            <a:endParaRPr/>
          </a:p>
        </p:txBody>
      </p:sp>
      <p:sp>
        <p:nvSpPr>
          <p:cNvPr id="271" name="Google Shape;271;p14"/>
          <p:cNvSpPr/>
          <p:nvPr/>
        </p:nvSpPr>
        <p:spPr>
          <a:xfrm>
            <a:off x="3379871" y="3988125"/>
            <a:ext cx="2384259" cy="852349"/>
          </a:xfrm>
          <a:prstGeom prst="roundRect">
            <a:avLst>
              <a:gd fmla="val 16667" name="adj"/>
            </a:avLst>
          </a:prstGeom>
          <a:solidFill>
            <a:srgbClr val="FE76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chemeClr val="lt1"/>
                </a:solidFill>
                <a:latin typeface="Calibri"/>
                <a:ea typeface="Calibri"/>
                <a:cs typeface="Calibri"/>
                <a:sym typeface="Calibri"/>
              </a:rPr>
              <a:t>Fortaleza intrapsíquica</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5"/>
          <p:cNvSpPr txBox="1"/>
          <p:nvPr/>
        </p:nvSpPr>
        <p:spPr>
          <a:xfrm>
            <a:off x="513070" y="922645"/>
            <a:ext cx="2298900" cy="28014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Si bien los factores hereditarios juegan un papel impulsor en el desarrollo de la resiliencia, debemos acotar que lo es mucho más el aprendizaje social que adquirimos a través de los agentes socializadores tales como padres, hermanos, amigos, maestros entre otros. Se puede afirmar que las experiencias de vida nos enseñan a afrontar con seguridad situaciones difíciles.</a:t>
            </a:r>
            <a:endParaRPr b="0" i="0" sz="1400" u="none" cap="none" strike="noStrike">
              <a:solidFill>
                <a:srgbClr val="262626"/>
              </a:solidFill>
              <a:latin typeface="Calibri"/>
              <a:ea typeface="Calibri"/>
              <a:cs typeface="Calibri"/>
              <a:sym typeface="Calibri"/>
            </a:endParaRPr>
          </a:p>
        </p:txBody>
      </p:sp>
      <p:sp>
        <p:nvSpPr>
          <p:cNvPr id="277" name="Google Shape;277;p1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¿LA RESILIENCIA ES INNATA O APRENDIDA?</a:t>
            </a:r>
            <a:endParaRPr/>
          </a:p>
        </p:txBody>
      </p:sp>
      <p:pic>
        <p:nvPicPr>
          <p:cNvPr id="278" name="Google Shape;278;p15"/>
          <p:cNvPicPr preferRelativeResize="0"/>
          <p:nvPr/>
        </p:nvPicPr>
        <p:blipFill rotWithShape="1">
          <a:blip r:embed="rId3">
            <a:alphaModFix/>
          </a:blip>
          <a:srcRect b="12285" l="0" r="0" t="7128"/>
          <a:stretch/>
        </p:blipFill>
        <p:spPr>
          <a:xfrm>
            <a:off x="3313471" y="912812"/>
            <a:ext cx="5362218" cy="432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41"/>
          <p:cNvSpPr txBox="1"/>
          <p:nvPr/>
        </p:nvSpPr>
        <p:spPr>
          <a:xfrm>
            <a:off x="1008063" y="3169972"/>
            <a:ext cx="4700974"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ES MOMENTO DE ENTRAR </a:t>
            </a:r>
            <a:r>
              <a:rPr b="1" i="0" lang="es-ES" sz="2800" u="none" cap="none" strike="noStrike">
                <a:solidFill>
                  <a:schemeClr val="lt1"/>
                </a:solidFill>
                <a:latin typeface="Arial"/>
                <a:ea typeface="Arial"/>
                <a:cs typeface="Arial"/>
                <a:sym typeface="Arial"/>
              </a:rPr>
              <a:t>AL ESPACIO PRÁCTICO</a:t>
            </a:r>
            <a:endParaRPr/>
          </a:p>
        </p:txBody>
      </p:sp>
      <p:pic>
        <p:nvPicPr>
          <p:cNvPr id="286" name="Google Shape;286;p4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3" name="Google Shape;293;p17"/>
          <p:cNvPicPr preferRelativeResize="0"/>
          <p:nvPr/>
        </p:nvPicPr>
        <p:blipFill rotWithShape="1">
          <a:blip r:embed="rId3">
            <a:alphaModFix/>
          </a:blip>
          <a:srcRect b="0" l="30942" r="0" t="0"/>
          <a:stretch/>
        </p:blipFill>
        <p:spPr>
          <a:xfrm>
            <a:off x="5496232" y="1291544"/>
            <a:ext cx="3028336" cy="3585488"/>
          </a:xfrm>
          <a:prstGeom prst="rect">
            <a:avLst/>
          </a:prstGeom>
          <a:noFill/>
          <a:ln>
            <a:noFill/>
          </a:ln>
        </p:spPr>
      </p:pic>
      <p:sp>
        <p:nvSpPr>
          <p:cNvPr id="294" name="Google Shape;294;p17"/>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295" name="Google Shape;295;p17"/>
          <p:cNvGrpSpPr/>
          <p:nvPr/>
        </p:nvGrpSpPr>
        <p:grpSpPr>
          <a:xfrm>
            <a:off x="514858" y="499074"/>
            <a:ext cx="131794" cy="132296"/>
            <a:chOff x="511902" y="912279"/>
            <a:chExt cx="281320" cy="282391"/>
          </a:xfrm>
        </p:grpSpPr>
        <p:sp>
          <p:nvSpPr>
            <p:cNvPr id="296" name="Google Shape;296;p17"/>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7" name="Google Shape;297;p17"/>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298" name="Google Shape;298;p17"/>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17"/>
          <p:cNvSpPr/>
          <p:nvPr/>
        </p:nvSpPr>
        <p:spPr>
          <a:xfrm>
            <a:off x="684213" y="1245204"/>
            <a:ext cx="3887787" cy="3231654"/>
          </a:xfrm>
          <a:prstGeom prst="rect">
            <a:avLst/>
          </a:prstGeom>
          <a:noFill/>
          <a:ln>
            <a:noFill/>
          </a:ln>
        </p:spPr>
        <p:txBody>
          <a:bodyPr anchorCtr="0" anchor="t" bIns="0" lIns="0" spcFirstLastPara="1" rIns="0" wrap="square" tIns="0">
            <a:spAutoFit/>
          </a:bodyPr>
          <a:lstStyle/>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Trae a tu mente una situación que fue difícil de sostener y que te llevó a pensar que no actuaste como habrías querido.</a:t>
            </a:r>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En una hoja de papel puedes escribir la situación pero no escribas el final. Eso déjalo en blanco.</a:t>
            </a:r>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Ahora prepárate a reescribir tu guión de actuación en el que </a:t>
            </a:r>
            <a:r>
              <a:rPr b="1" i="0" lang="es-ES" sz="1400" u="none" cap="none" strike="noStrike">
                <a:solidFill>
                  <a:srgbClr val="000000"/>
                </a:solidFill>
                <a:latin typeface="Calibri"/>
                <a:ea typeface="Calibri"/>
                <a:cs typeface="Calibri"/>
                <a:sym typeface="Calibri"/>
              </a:rPr>
              <a:t>TÚ eres el personaje principal.</a:t>
            </a:r>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En esta historia estás decidido a actuar con seguridad, fuerza, tenacidad dando un final que honra tu valentía.</a:t>
            </a:r>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Lee tu historia desde el inicio hasta su culminación y responde ¿Cómo me siento ahora siendo el personaje valeroso de esta historia?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6" name="Google Shape;306;p18"/>
          <p:cNvPicPr preferRelativeResize="0"/>
          <p:nvPr/>
        </p:nvPicPr>
        <p:blipFill rotWithShape="1">
          <a:blip r:embed="rId3">
            <a:alphaModFix/>
          </a:blip>
          <a:srcRect b="0" l="30942" r="0" t="0"/>
          <a:stretch/>
        </p:blipFill>
        <p:spPr>
          <a:xfrm>
            <a:off x="5496232" y="1291544"/>
            <a:ext cx="3028336" cy="3585488"/>
          </a:xfrm>
          <a:prstGeom prst="rect">
            <a:avLst/>
          </a:prstGeom>
          <a:noFill/>
          <a:ln>
            <a:noFill/>
          </a:ln>
        </p:spPr>
      </p:pic>
      <p:sp>
        <p:nvSpPr>
          <p:cNvPr id="307" name="Google Shape;307;p18"/>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ES"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308" name="Google Shape;308;p18"/>
          <p:cNvGrpSpPr/>
          <p:nvPr/>
        </p:nvGrpSpPr>
        <p:grpSpPr>
          <a:xfrm>
            <a:off x="514858" y="499074"/>
            <a:ext cx="131794" cy="132296"/>
            <a:chOff x="511902" y="912279"/>
            <a:chExt cx="281320" cy="282391"/>
          </a:xfrm>
        </p:grpSpPr>
        <p:sp>
          <p:nvSpPr>
            <p:cNvPr id="309" name="Google Shape;309;p1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0" name="Google Shape;310;p18"/>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sp>
        <p:nvSpPr>
          <p:cNvPr id="311" name="Google Shape;311;p18"/>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18"/>
          <p:cNvSpPr/>
          <p:nvPr/>
        </p:nvSpPr>
        <p:spPr>
          <a:xfrm>
            <a:off x="684213" y="1245204"/>
            <a:ext cx="3887787"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Calibri"/>
                <a:ea typeface="Calibri"/>
                <a:cs typeface="Calibri"/>
                <a:sym typeface="Calibri"/>
              </a:rPr>
              <a:t>QUIERO HACERTE UNAS PREGUNTAS (Docente)</a:t>
            </a:r>
            <a:endParaRPr/>
          </a:p>
          <a:p>
            <a:pPr indent="-273050" lvl="0" marL="273050" marR="0" rtl="0" algn="l">
              <a:lnSpc>
                <a:spcPct val="100000"/>
              </a:lnSpc>
              <a:spcBef>
                <a:spcPts val="0"/>
              </a:spcBef>
              <a:spcAft>
                <a:spcPts val="0"/>
              </a:spcAft>
              <a:buClr>
                <a:srgbClr val="000000"/>
              </a:buClr>
              <a:buSzPts val="1400"/>
              <a:buFont typeface="Arial"/>
              <a:buAutoNum type="arabicPeriod"/>
            </a:pPr>
            <a:r>
              <a:rPr lang="es-ES">
                <a:latin typeface="Calibri"/>
                <a:ea typeface="Calibri"/>
                <a:cs typeface="Calibri"/>
                <a:sym typeface="Calibri"/>
              </a:rPr>
              <a:t>¿</a:t>
            </a:r>
            <a:r>
              <a:rPr b="0" i="0" lang="es-ES" sz="1400" u="none" cap="none" strike="noStrike">
                <a:solidFill>
                  <a:srgbClr val="000000"/>
                </a:solidFill>
                <a:latin typeface="Calibri"/>
                <a:ea typeface="Calibri"/>
                <a:cs typeface="Calibri"/>
                <a:sym typeface="Calibri"/>
              </a:rPr>
              <a:t>Cuál fue la parte más difícil al momento de redactar la historia?</a:t>
            </a:r>
            <a:endParaRPr/>
          </a:p>
          <a:p>
            <a:pPr indent="-184150" lvl="0" marL="2730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¿Cuáles fueron las características que más valoras en tu personaje y por qué?</a:t>
            </a:r>
            <a:endParaRPr/>
          </a:p>
          <a:p>
            <a:pPr indent="-184150" lvl="0" marL="2730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73050" lvl="0" marL="27305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rgbClr val="000000"/>
                </a:solidFill>
                <a:latin typeface="Calibri"/>
                <a:ea typeface="Calibri"/>
                <a:cs typeface="Calibri"/>
                <a:sym typeface="Calibri"/>
              </a:rPr>
              <a:t>Después de haber hecho esta dinámica, ¿qué aprendizaje obtienen para las distintas situaciones que enfrentarás en tu vida</a:t>
            </a:r>
            <a:r>
              <a:rPr lang="es-ES">
                <a:latin typeface="Calibri"/>
                <a:ea typeface="Calibri"/>
                <a:cs typeface="Calibri"/>
                <a:sym typeface="Calibri"/>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34"/>
          <p:cNvSpPr/>
          <p:nvPr/>
        </p:nvSpPr>
        <p:spPr>
          <a:xfrm>
            <a:off x="0" y="1"/>
            <a:ext cx="9144000" cy="5715000"/>
          </a:xfrm>
          <a:prstGeom prst="rect">
            <a:avLst/>
          </a:prstGeom>
          <a:solidFill>
            <a:srgbClr val="ED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4" name="Google Shape;54;p34"/>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5" name="Google Shape;55;p34"/>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 name="Google Shape;56;p34"/>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ES" sz="3300" u="none" cap="none" strike="noStrike">
                <a:solidFill>
                  <a:schemeClr val="lt1"/>
                </a:solidFill>
                <a:latin typeface="Arial"/>
                <a:ea typeface="Arial"/>
                <a:cs typeface="Arial"/>
                <a:sym typeface="Arial"/>
              </a:rPr>
              <a:t>DE LA SESIÓN</a:t>
            </a:r>
            <a:endParaRPr/>
          </a:p>
        </p:txBody>
      </p:sp>
      <p:pic>
        <p:nvPicPr>
          <p:cNvPr id="57" name="Google Shape;57;p34"/>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8" name="Google Shape;58;p34"/>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nvSpPr>
        <p:spPr>
          <a:xfrm>
            <a:off x="3016987" y="2053817"/>
            <a:ext cx="4091479" cy="16250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ENTONCES…</a:t>
            </a:r>
            <a:endParaRPr/>
          </a:p>
          <a:p>
            <a:pPr indent="0" lvl="0" marL="0" marR="0" rtl="0" algn="l">
              <a:lnSpc>
                <a:spcPct val="80000"/>
              </a:lnSpc>
              <a:spcBef>
                <a:spcPts val="0"/>
              </a:spcBef>
              <a:spcAft>
                <a:spcPts val="0"/>
              </a:spcAft>
              <a:buNone/>
            </a:pPr>
            <a:r>
              <a:rPr b="0" i="0" lang="es-ES" sz="3200" u="none" cap="none" strike="noStrike">
                <a:solidFill>
                  <a:srgbClr val="000000"/>
                </a:solidFill>
                <a:latin typeface="Arial"/>
                <a:ea typeface="Arial"/>
                <a:cs typeface="Arial"/>
                <a:sym typeface="Arial"/>
              </a:rPr>
              <a:t>¿QUÉ ES LO QUE HAS APRENDIDO</a:t>
            </a:r>
            <a:endParaRPr/>
          </a:p>
          <a:p>
            <a:pPr indent="0" lvl="0" marL="0" marR="0" rtl="0" algn="l">
              <a:lnSpc>
                <a:spcPct val="80000"/>
              </a:lnSpc>
              <a:spcBef>
                <a:spcPts val="0"/>
              </a:spcBef>
              <a:spcAft>
                <a:spcPts val="0"/>
              </a:spcAft>
              <a:buNone/>
            </a:pPr>
            <a:r>
              <a:rPr b="1" i="0" lang="es-ES" sz="3600" u="none" cap="none" strike="noStrike">
                <a:solidFill>
                  <a:srgbClr val="92C14D"/>
                </a:solidFill>
                <a:latin typeface="Arial"/>
                <a:ea typeface="Arial"/>
                <a:cs typeface="Arial"/>
                <a:sym typeface="Arial"/>
              </a:rPr>
              <a:t>EN ESTA SESIÓN?</a:t>
            </a:r>
            <a:endParaRPr/>
          </a:p>
        </p:txBody>
      </p:sp>
      <p:pic>
        <p:nvPicPr>
          <p:cNvPr id="319" name="Google Shape;319;p19"/>
          <p:cNvPicPr preferRelativeResize="0"/>
          <p:nvPr/>
        </p:nvPicPr>
        <p:blipFill rotWithShape="1">
          <a:blip r:embed="rId3">
            <a:alphaModFix/>
          </a:blip>
          <a:srcRect b="0" l="0" r="0" t="0"/>
          <a:stretch/>
        </p:blipFill>
        <p:spPr>
          <a:xfrm>
            <a:off x="1465763" y="1869981"/>
            <a:ext cx="1222115" cy="120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25" name="Google Shape;325;p42"/>
          <p:cNvGrpSpPr/>
          <p:nvPr/>
        </p:nvGrpSpPr>
        <p:grpSpPr>
          <a:xfrm>
            <a:off x="2506315" y="2194222"/>
            <a:ext cx="4581728" cy="1326557"/>
            <a:chOff x="2403187" y="2211377"/>
            <a:chExt cx="4581728" cy="1326557"/>
          </a:xfrm>
        </p:grpSpPr>
        <p:sp>
          <p:nvSpPr>
            <p:cNvPr id="326" name="Google Shape;326;p42"/>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CONCLUSIONES</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27" name="Google Shape;327;p42"/>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328" name="Google Shape;328;p42"/>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43"/>
          <p:cNvSpPr txBox="1"/>
          <p:nvPr/>
        </p:nvSpPr>
        <p:spPr>
          <a:xfrm>
            <a:off x="1279545" y="912813"/>
            <a:ext cx="5072700" cy="323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La resiliencia es producto de la suma de factores hereditarios y aprendidos, aunque est</a:t>
            </a:r>
            <a:r>
              <a:rPr lang="es-ES">
                <a:latin typeface="Calibri"/>
                <a:ea typeface="Calibri"/>
                <a:cs typeface="Calibri"/>
                <a:sym typeface="Calibri"/>
              </a:rPr>
              <a:t>o</a:t>
            </a:r>
            <a:r>
              <a:rPr b="0" i="0" lang="es-ES" sz="1400" u="none" cap="none" strike="noStrike">
                <a:solidFill>
                  <a:srgbClr val="000000"/>
                </a:solidFill>
                <a:latin typeface="Calibri"/>
                <a:ea typeface="Calibri"/>
                <a:cs typeface="Calibri"/>
                <a:sym typeface="Calibri"/>
              </a:rPr>
              <a:t> últim</a:t>
            </a:r>
            <a:r>
              <a:rPr lang="es-ES">
                <a:latin typeface="Calibri"/>
                <a:ea typeface="Calibri"/>
                <a:cs typeface="Calibri"/>
                <a:sym typeface="Calibri"/>
              </a:rPr>
              <a:t>o</a:t>
            </a:r>
            <a:r>
              <a:rPr b="0" i="0" lang="es-ES" sz="1400" u="none" cap="none" strike="noStrike">
                <a:solidFill>
                  <a:srgbClr val="000000"/>
                </a:solidFill>
                <a:latin typeface="Calibri"/>
                <a:ea typeface="Calibri"/>
                <a:cs typeface="Calibri"/>
                <a:sym typeface="Calibri"/>
              </a:rPr>
              <a:t> posee un impacto mayor para la actuación personal.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Existen características claves que permitirán identificar a una persona resiliente, además de facilitar que cada persona trabaje en ello.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Todas las personas podemos aprender a ser más resilientes y afrontar con mayor tenacidad cada situación en la vida aunque ésta nos presente dificultades.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Al darme la oportunidad de reescribir mi historia personal, mi identidad se vuelve fuerte y protagonista del cambio.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36" name="Google Shape;336;p43"/>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337" name="Google Shape;337;p43"/>
          <p:cNvPicPr preferRelativeResize="0"/>
          <p:nvPr/>
        </p:nvPicPr>
        <p:blipFill rotWithShape="1">
          <a:blip r:embed="rId3">
            <a:alphaModFix/>
          </a:blip>
          <a:srcRect b="0" l="0" r="0" t="0"/>
          <a:stretch/>
        </p:blipFill>
        <p:spPr>
          <a:xfrm>
            <a:off x="1011260" y="1826442"/>
            <a:ext cx="114138" cy="117546"/>
          </a:xfrm>
          <a:prstGeom prst="rect">
            <a:avLst/>
          </a:prstGeom>
          <a:noFill/>
          <a:ln>
            <a:noFill/>
          </a:ln>
        </p:spPr>
      </p:pic>
      <p:sp>
        <p:nvSpPr>
          <p:cNvPr id="338" name="Google Shape;338;p4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9" name="Google Shape;339;p43"/>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340" name="Google Shape;340;p4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a:p>
        </p:txBody>
      </p:sp>
      <p:pic>
        <p:nvPicPr>
          <p:cNvPr id="341" name="Google Shape;341;p43"/>
          <p:cNvPicPr preferRelativeResize="0"/>
          <p:nvPr/>
        </p:nvPicPr>
        <p:blipFill rotWithShape="1">
          <a:blip r:embed="rId3">
            <a:alphaModFix/>
          </a:blip>
          <a:srcRect b="0" l="0" r="0" t="0"/>
          <a:stretch/>
        </p:blipFill>
        <p:spPr>
          <a:xfrm>
            <a:off x="1011260" y="2454595"/>
            <a:ext cx="114138" cy="117546"/>
          </a:xfrm>
          <a:prstGeom prst="rect">
            <a:avLst/>
          </a:prstGeom>
          <a:noFill/>
          <a:ln>
            <a:noFill/>
          </a:ln>
        </p:spPr>
      </p:pic>
      <p:pic>
        <p:nvPicPr>
          <p:cNvPr id="342" name="Google Shape;342;p43"/>
          <p:cNvPicPr preferRelativeResize="0"/>
          <p:nvPr/>
        </p:nvPicPr>
        <p:blipFill rotWithShape="1">
          <a:blip r:embed="rId3">
            <a:alphaModFix/>
          </a:blip>
          <a:srcRect b="0" l="0" r="0" t="0"/>
          <a:stretch/>
        </p:blipFill>
        <p:spPr>
          <a:xfrm>
            <a:off x="1011260" y="3297434"/>
            <a:ext cx="114138" cy="1175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44"/>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3600" u="none" cap="none" strike="noStrike">
                <a:solidFill>
                  <a:schemeClr val="lt1"/>
                </a:solidFill>
                <a:latin typeface="Arial"/>
                <a:ea typeface="Arial"/>
                <a:cs typeface="Arial"/>
                <a:sym typeface="Arial"/>
              </a:rPr>
              <a:t>BIBLIOGRAFÍA</a:t>
            </a:r>
            <a:br>
              <a:rPr b="0" i="0" lang="es-ES" sz="3600" u="none" cap="none" strike="noStrike">
                <a:solidFill>
                  <a:schemeClr val="lt1"/>
                </a:solidFill>
                <a:latin typeface="Arial"/>
                <a:ea typeface="Arial"/>
                <a:cs typeface="Arial"/>
                <a:sym typeface="Arial"/>
              </a:rPr>
            </a:br>
            <a:r>
              <a:rPr b="1" i="0" lang="es-ES" sz="3600" u="none" cap="none" strike="noStrike">
                <a:solidFill>
                  <a:schemeClr val="lt1"/>
                </a:solidFill>
                <a:latin typeface="Arial"/>
                <a:ea typeface="Arial"/>
                <a:cs typeface="Arial"/>
                <a:sym typeface="Arial"/>
              </a:rPr>
              <a:t>MÁS REFERENCIAS</a:t>
            </a:r>
            <a:endParaRPr/>
          </a:p>
        </p:txBody>
      </p:sp>
      <p:pic>
        <p:nvPicPr>
          <p:cNvPr id="349" name="Google Shape;349;p44"/>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350" name="Google Shape;350;p44"/>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45"/>
          <p:cNvSpPr txBox="1"/>
          <p:nvPr/>
        </p:nvSpPr>
        <p:spPr>
          <a:xfrm>
            <a:off x="1279009" y="917823"/>
            <a:ext cx="4774200" cy="172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Rodríguez Piaggo, Ana María. (2009). Resiliencia. Psicopedagogía, 291-302.</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Vanistendael S. La resiliencia un concepto largo tiempo ignorado. Ginebra: 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000000"/>
                </a:solidFill>
                <a:latin typeface="Calibri"/>
                <a:ea typeface="Calibri"/>
                <a:cs typeface="Calibri"/>
                <a:sym typeface="Calibri"/>
              </a:rPr>
              <a:t>Robbins, Stephen . (2009). Comportamiento organizacional. (13.a ed.). México D.F. : Pearson, pág. 241.</a:t>
            </a:r>
            <a:endParaRPr/>
          </a:p>
        </p:txBody>
      </p:sp>
      <p:pic>
        <p:nvPicPr>
          <p:cNvPr id="357" name="Google Shape;357;p45"/>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58" name="Google Shape;358;p45"/>
          <p:cNvPicPr preferRelativeResize="0"/>
          <p:nvPr/>
        </p:nvPicPr>
        <p:blipFill rotWithShape="1">
          <a:blip r:embed="rId3">
            <a:alphaModFix/>
          </a:blip>
          <a:srcRect b="0" l="0" r="0" t="0"/>
          <a:stretch/>
        </p:blipFill>
        <p:spPr>
          <a:xfrm>
            <a:off x="1008064" y="1620119"/>
            <a:ext cx="103867" cy="106967"/>
          </a:xfrm>
          <a:prstGeom prst="rect">
            <a:avLst/>
          </a:prstGeom>
          <a:noFill/>
          <a:ln>
            <a:noFill/>
          </a:ln>
        </p:spPr>
      </p:pic>
      <p:sp>
        <p:nvSpPr>
          <p:cNvPr id="359" name="Google Shape;359;p4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0" name="Google Shape;360;p45"/>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61" name="Google Shape;361;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a:p>
        </p:txBody>
      </p:sp>
      <p:pic>
        <p:nvPicPr>
          <p:cNvPr id="362" name="Google Shape;362;p45"/>
          <p:cNvPicPr preferRelativeResize="0"/>
          <p:nvPr/>
        </p:nvPicPr>
        <p:blipFill rotWithShape="1">
          <a:blip r:embed="rId3">
            <a:alphaModFix/>
          </a:blip>
          <a:srcRect b="0" l="0" r="0" t="0"/>
          <a:stretch/>
        </p:blipFill>
        <p:spPr>
          <a:xfrm>
            <a:off x="1008064" y="2264174"/>
            <a:ext cx="103867" cy="1069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8" name="Google Shape;368;p46"/>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35"/>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35"/>
          <p:cNvSpPr txBox="1"/>
          <p:nvPr/>
        </p:nvSpPr>
        <p:spPr>
          <a:xfrm>
            <a:off x="1282298" y="918372"/>
            <a:ext cx="5521727" cy="30162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Los cambios generados en los últimos años debido a los factores tecnológicos, educativos, culturales y organizacionales han producido que el entorno se haya vuelto más dinámico y en consecuencia, exista mayor exigencia para los estudiantes y/o futuros profesionales al afrontar mayor presión operativa. Este aspecto propone el reto de tener una actitud positiva de afrontar, basada en una seguridad personal firme.</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La formación profesional también está basada en una correcta formación intra e interpersonal que constituyen pilares fundamentales para afrontar cada desafío desde una perspectiva de la realidad y nuestras posibilidades de éxito. Del mismo modo, debido a que implica tomar medidas activas para modificar las circunstancias o abordar el problema para buscar una solución (me surge un problema y me centro en darle una resolución saludable).</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p:txBody>
      </p:sp>
      <p:pic>
        <p:nvPicPr>
          <p:cNvPr id="66" name="Google Shape;66;p35"/>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7" name="Google Shape;67;p3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8" name="Google Shape;68;p35"/>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9" name="Google Shape;69;p3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3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71" name="Google Shape;71;p35"/>
          <p:cNvPicPr preferRelativeResize="0"/>
          <p:nvPr/>
        </p:nvPicPr>
        <p:blipFill rotWithShape="1">
          <a:blip r:embed="rId3">
            <a:alphaModFix/>
          </a:blip>
          <a:srcRect b="0" l="0" r="0" t="0"/>
          <a:stretch/>
        </p:blipFill>
        <p:spPr>
          <a:xfrm>
            <a:off x="1010839" y="2464709"/>
            <a:ext cx="117851" cy="121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6"/>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 name="Google Shape;78;p36"/>
          <p:cNvSpPr txBox="1"/>
          <p:nvPr/>
        </p:nvSpPr>
        <p:spPr>
          <a:xfrm>
            <a:off x="1282298" y="918372"/>
            <a:ext cx="7161311"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Durante esta sesión:</a:t>
            </a:r>
            <a:endParaRPr/>
          </a:p>
          <a:p>
            <a:pPr indent="0" lvl="0" marL="0"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Conocerás</a:t>
            </a:r>
            <a:r>
              <a:rPr b="0" i="0" lang="es-ES" sz="1400" u="none" cap="none" strike="noStrike">
                <a:solidFill>
                  <a:srgbClr val="262626"/>
                </a:solidFill>
                <a:latin typeface="Calibri"/>
                <a:ea typeface="Calibri"/>
                <a:cs typeface="Calibri"/>
                <a:sym typeface="Calibri"/>
              </a:rPr>
              <a:t> las nuevas exigencias que deberás afrontar a nivel profesional.</a:t>
            </a:r>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Identificarás</a:t>
            </a:r>
            <a:r>
              <a:rPr b="0" i="0" lang="es-ES" sz="1400" u="none" cap="none" strike="noStrike">
                <a:solidFill>
                  <a:srgbClr val="262626"/>
                </a:solidFill>
                <a:latin typeface="Calibri"/>
                <a:ea typeface="Calibri"/>
                <a:cs typeface="Calibri"/>
                <a:sym typeface="Calibri"/>
              </a:rPr>
              <a:t> lo que significa la resiliencia y su impacto en estos tiempos de cambio.</a:t>
            </a:r>
            <a:endParaRPr/>
          </a:p>
          <a:p>
            <a:pPr indent="-180975" lvl="0" marL="180975" marR="0" rtl="0" algn="l">
              <a:lnSpc>
                <a:spcPct val="100000"/>
              </a:lnSpc>
              <a:spcBef>
                <a:spcPts val="0"/>
              </a:spcBef>
              <a:spcAft>
                <a:spcPts val="0"/>
              </a:spcAft>
              <a:buClr>
                <a:srgbClr val="ED4242"/>
              </a:buClr>
              <a:buSzPts val="1400"/>
              <a:buFont typeface="Arial"/>
              <a:buChar char="•"/>
            </a:pPr>
            <a:r>
              <a:rPr b="1" i="0" lang="es-ES" sz="1400" u="none" cap="none" strike="noStrike">
                <a:solidFill>
                  <a:srgbClr val="262626"/>
                </a:solidFill>
                <a:latin typeface="Calibri"/>
                <a:ea typeface="Calibri"/>
                <a:cs typeface="Calibri"/>
                <a:sym typeface="Calibri"/>
              </a:rPr>
              <a:t>Reconocerás</a:t>
            </a:r>
            <a:r>
              <a:rPr b="0" i="0" lang="es-ES" sz="1400" u="none" cap="none" strike="noStrike">
                <a:solidFill>
                  <a:srgbClr val="262626"/>
                </a:solidFill>
                <a:latin typeface="Calibri"/>
                <a:ea typeface="Calibri"/>
                <a:cs typeface="Calibri"/>
                <a:sym typeface="Calibri"/>
              </a:rPr>
              <a:t> si la resiliencia se produce por factores aprendido u innatos.</a:t>
            </a:r>
            <a:endParaRPr/>
          </a:p>
        </p:txBody>
      </p:sp>
      <p:pic>
        <p:nvPicPr>
          <p:cNvPr id="79" name="Google Shape;79;p36"/>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80" name="Google Shape;80;p3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1" name="Google Shape;81;p36"/>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82" name="Google Shape;82;p3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3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7"/>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37"/>
          <p:cNvSpPr txBox="1"/>
          <p:nvPr/>
        </p:nvSpPr>
        <p:spPr>
          <a:xfrm>
            <a:off x="1282298" y="918372"/>
            <a:ext cx="5521800" cy="172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ES" sz="1400" u="none" cap="none" strike="noStrike">
                <a:solidFill>
                  <a:srgbClr val="262626"/>
                </a:solidFill>
                <a:latin typeface="Calibri"/>
                <a:ea typeface="Calibri"/>
                <a:cs typeface="Calibri"/>
                <a:sym typeface="Calibri"/>
              </a:rPr>
              <a:t>IMPACTO DE RESILIENCIA EN EL MUNDO ACTUAL</a:t>
            </a:r>
            <a:endParaRPr/>
          </a:p>
          <a:p>
            <a:pPr indent="0" lvl="0" marL="0" marR="0" rtl="0" algn="l">
              <a:lnSpc>
                <a:spcPct val="100000"/>
              </a:lnSpc>
              <a:spcBef>
                <a:spcPts val="0"/>
              </a:spcBef>
              <a:spcAft>
                <a:spcPts val="0"/>
              </a:spcAft>
              <a:buNone/>
            </a:pPr>
            <a:r>
              <a:rPr b="0" i="0" lang="es-ES" sz="1400" u="none" cap="none" strike="noStrike">
                <a:solidFill>
                  <a:srgbClr val="262626"/>
                </a:solidFill>
                <a:latin typeface="Calibri"/>
                <a:ea typeface="Calibri"/>
                <a:cs typeface="Calibri"/>
                <a:sym typeface="Calibri"/>
              </a:rPr>
              <a:t>Para ampliar la introducción al tema es importante mencionar que las transformaciones que se vienen experimentando en el mundo actual no sólo nos están trayendo avances tecnológicos que facilitan un trabajo más ágil y dinámico, sino que también están generando un incremento en los niveles de estrés. Por otro lado, si no somos capaces de regular estas reacciones emocionales podría mermar nuestro desempeño tanto personal, como académico, social y profesional.</a:t>
            </a:r>
            <a:endParaRPr/>
          </a:p>
        </p:txBody>
      </p:sp>
      <p:pic>
        <p:nvPicPr>
          <p:cNvPr id="91" name="Google Shape;91;p37"/>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92" name="Google Shape;92;p3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 name="Google Shape;93;p37"/>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94" name="Google Shape;94;p3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 name="Google Shape;95;p3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a:p>
        </p:txBody>
      </p:sp>
      <p:pic>
        <p:nvPicPr>
          <p:cNvPr id="96" name="Google Shape;96;p37"/>
          <p:cNvPicPr preferRelativeResize="0"/>
          <p:nvPr/>
        </p:nvPicPr>
        <p:blipFill rotWithShape="1">
          <a:blip r:embed="rId5">
            <a:alphaModFix/>
          </a:blip>
          <a:srcRect b="19275" l="0" r="0" t="17489"/>
          <a:stretch/>
        </p:blipFill>
        <p:spPr>
          <a:xfrm>
            <a:off x="1280886" y="2928938"/>
            <a:ext cx="5468257" cy="230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38"/>
          <p:cNvSpPr txBox="1"/>
          <p:nvPr/>
        </p:nvSpPr>
        <p:spPr>
          <a:xfrm>
            <a:off x="1008064" y="3169972"/>
            <a:ext cx="429736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CONCEPTUALIZACIÓN </a:t>
            </a:r>
            <a:r>
              <a:rPr b="1" i="0" lang="es-ES" sz="2800" u="none" cap="none" strike="noStrike">
                <a:solidFill>
                  <a:schemeClr val="lt1"/>
                </a:solidFill>
                <a:latin typeface="Arial"/>
                <a:ea typeface="Arial"/>
                <a:cs typeface="Arial"/>
                <a:sym typeface="Arial"/>
              </a:rPr>
              <a:t>DE LA RESILIENCIA</a:t>
            </a:r>
            <a:endParaRPr/>
          </a:p>
        </p:txBody>
      </p:sp>
      <p:pic>
        <p:nvPicPr>
          <p:cNvPr id="104" name="Google Shape;104;p3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6"/>
          <p:cNvSpPr txBox="1"/>
          <p:nvPr/>
        </p:nvSpPr>
        <p:spPr>
          <a:xfrm>
            <a:off x="511488" y="922645"/>
            <a:ext cx="2910138" cy="353943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500"/>
              <a:buFont typeface="Arial"/>
              <a:buNone/>
            </a:pPr>
            <a:r>
              <a:rPr b="1" i="0" lang="es-ES" sz="1500" u="none" cap="none" strike="noStrike">
                <a:solidFill>
                  <a:schemeClr val="dk1"/>
                </a:solidFill>
                <a:latin typeface="Calibri"/>
                <a:ea typeface="Calibri"/>
                <a:cs typeface="Calibri"/>
                <a:sym typeface="Calibri"/>
              </a:rPr>
              <a:t>¿A QUÉ LE LLAMAMOS RESILIENCIA?</a:t>
            </a:r>
            <a:endParaRPr b="0" i="0" sz="1500" u="none" cap="none" strike="noStrike">
              <a:solidFill>
                <a:schemeClr val="dk1"/>
              </a:solidFill>
              <a:latin typeface="Calibri"/>
              <a:ea typeface="Calibri"/>
              <a:cs typeface="Calibri"/>
              <a:sym typeface="Calibri"/>
            </a:endParaRPr>
          </a:p>
          <a:p>
            <a:pPr indent="-173038" lvl="0" marL="184150" marR="0" rtl="0" algn="l">
              <a:lnSpc>
                <a:spcPct val="100000"/>
              </a:lnSpc>
              <a:spcBef>
                <a:spcPts val="600"/>
              </a:spcBef>
              <a:spcAft>
                <a:spcPts val="0"/>
              </a:spcAft>
              <a:buClr>
                <a:srgbClr val="262626"/>
              </a:buClr>
              <a:buSzPts val="1500"/>
              <a:buFont typeface="Arial"/>
              <a:buChar char="•"/>
            </a:pPr>
            <a:r>
              <a:rPr b="0" i="0" lang="es-ES" sz="1500" u="none" cap="none" strike="noStrike">
                <a:solidFill>
                  <a:schemeClr val="dk1"/>
                </a:solidFill>
                <a:latin typeface="Calibri"/>
                <a:ea typeface="Calibri"/>
                <a:cs typeface="Calibri"/>
                <a:sym typeface="Calibri"/>
              </a:rPr>
              <a:t>La resiliencia es saber afrontar la adversidad de forma constructiva. Saber adaptarse con flexibilidad y salir fortalecido del suceso difícil. Significa "rebotar" de una experiencia difícil, como si uno fuera una bola o un resorte. (Santos, 2002)</a:t>
            </a:r>
            <a:endParaRPr/>
          </a:p>
          <a:p>
            <a:pPr indent="-77788" lvl="0" marL="184150" marR="0" rtl="0" algn="l">
              <a:lnSpc>
                <a:spcPct val="100000"/>
              </a:lnSpc>
              <a:spcBef>
                <a:spcPts val="0"/>
              </a:spcBef>
              <a:spcAft>
                <a:spcPts val="0"/>
              </a:spcAft>
              <a:buClr>
                <a:srgbClr val="262626"/>
              </a:buClr>
              <a:buSzPts val="1500"/>
              <a:buFont typeface="Arial"/>
              <a:buNone/>
            </a:pPr>
            <a:r>
              <a:t/>
            </a:r>
            <a:endParaRPr b="0" i="0" sz="1500" u="none" cap="none" strike="noStrike">
              <a:solidFill>
                <a:schemeClr val="dk1"/>
              </a:solidFill>
              <a:latin typeface="Calibri"/>
              <a:ea typeface="Calibri"/>
              <a:cs typeface="Calibri"/>
              <a:sym typeface="Calibri"/>
            </a:endParaRPr>
          </a:p>
          <a:p>
            <a:pPr indent="-173038" lvl="0" marL="184150" marR="0" rtl="0" algn="l">
              <a:lnSpc>
                <a:spcPct val="100000"/>
              </a:lnSpc>
              <a:spcBef>
                <a:spcPts val="0"/>
              </a:spcBef>
              <a:spcAft>
                <a:spcPts val="0"/>
              </a:spcAft>
              <a:buClr>
                <a:srgbClr val="262626"/>
              </a:buClr>
              <a:buSzPts val="1500"/>
              <a:buFont typeface="Arial"/>
              <a:buChar char="•"/>
            </a:pPr>
            <a:r>
              <a:rPr b="0" i="0" lang="es-ES" sz="1500" u="none" cap="none" strike="noStrike">
                <a:solidFill>
                  <a:schemeClr val="dk1"/>
                </a:solidFill>
                <a:latin typeface="Calibri"/>
                <a:ea typeface="Calibri"/>
                <a:cs typeface="Calibri"/>
                <a:sym typeface="Calibri"/>
              </a:rPr>
              <a:t>La resiliencia constituye una roca que nos permite experimentar dicha situación desde una mentalidad positiva, madura y con visión constructiva.</a:t>
            </a:r>
            <a:endParaRPr b="0" i="0" sz="1500" u="none" cap="none" strike="noStrike">
              <a:solidFill>
                <a:schemeClr val="dk1"/>
              </a:solidFill>
              <a:latin typeface="Calibri"/>
              <a:ea typeface="Calibri"/>
              <a:cs typeface="Calibri"/>
              <a:sym typeface="Calibri"/>
            </a:endParaRPr>
          </a:p>
        </p:txBody>
      </p:sp>
      <p:sp>
        <p:nvSpPr>
          <p:cNvPr id="111" name="Google Shape;111;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 LA RESILIENCIA</a:t>
            </a:r>
            <a:endParaRPr/>
          </a:p>
        </p:txBody>
      </p:sp>
      <p:pic>
        <p:nvPicPr>
          <p:cNvPr id="112" name="Google Shape;112;p6"/>
          <p:cNvPicPr preferRelativeResize="0"/>
          <p:nvPr/>
        </p:nvPicPr>
        <p:blipFill rotWithShape="1">
          <a:blip r:embed="rId3">
            <a:alphaModFix/>
          </a:blip>
          <a:srcRect b="0" l="15840" r="7684" t="0"/>
          <a:stretch/>
        </p:blipFill>
        <p:spPr>
          <a:xfrm>
            <a:off x="3795252" y="922644"/>
            <a:ext cx="4876799" cy="43113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nvSpPr>
        <p:spPr>
          <a:xfrm>
            <a:off x="511341" y="922645"/>
            <a:ext cx="8164347" cy="1508105"/>
          </a:xfrm>
          <a:prstGeom prst="rect">
            <a:avLst/>
          </a:prstGeom>
          <a:noFill/>
          <a:ln>
            <a:noFill/>
          </a:ln>
        </p:spPr>
        <p:txBody>
          <a:bodyPr anchorCtr="0" anchor="t" bIns="0" lIns="0" spcFirstLastPara="1" rIns="0" wrap="square" tIns="0">
            <a:spAutoFit/>
          </a:bodyPr>
          <a:lstStyle/>
          <a:p>
            <a:pPr indent="-173038" lvl="0" marL="1841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resiliencia se ha caracterizado como un conjunto de procesos sociales e intrapsíquicos que posibilitan tener una vida sana en un medio insano. Estos procesos se realizan a través del tiempo, dando afortunadas combinaciones entre los atributos del niño y su ambiente familiar, social y cultural.</a:t>
            </a:r>
            <a:endParaRPr/>
          </a:p>
          <a:p>
            <a:pPr indent="-84138" lvl="0" marL="1841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173038" lvl="0" marL="1841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Calibri"/>
                <a:ea typeface="Calibri"/>
                <a:cs typeface="Calibri"/>
                <a:sym typeface="Calibri"/>
              </a:rPr>
              <a:t>La resiliencia no puede ser pensada como un atributo con el que los niños nacen o que los niños adquieren durante su desarrollo, sino que se trata de un proceso que caracteriza un complejo sistema social, en un momento determinado del tiempo” (Rutter, 1992).</a:t>
            </a:r>
            <a:endParaRPr b="0" i="0" sz="1400" u="none" cap="none" strike="noStrike">
              <a:solidFill>
                <a:srgbClr val="262626"/>
              </a:solidFill>
              <a:latin typeface="Calibri"/>
              <a:ea typeface="Calibri"/>
              <a:cs typeface="Calibri"/>
              <a:sym typeface="Calibri"/>
            </a:endParaRPr>
          </a:p>
        </p:txBody>
      </p:sp>
      <p:sp>
        <p:nvSpPr>
          <p:cNvPr id="118" name="Google Shape;118;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CONCEPTUALIZACIÓN DE LA RESILIENCIA</a:t>
            </a:r>
            <a:endParaRPr/>
          </a:p>
        </p:txBody>
      </p:sp>
      <p:pic>
        <p:nvPicPr>
          <p:cNvPr id="119" name="Google Shape;119;p7"/>
          <p:cNvPicPr preferRelativeResize="0"/>
          <p:nvPr/>
        </p:nvPicPr>
        <p:blipFill rotWithShape="1">
          <a:blip r:embed="rId3">
            <a:alphaModFix/>
          </a:blip>
          <a:srcRect b="21836" l="4541" r="0" t="34065"/>
          <a:stretch/>
        </p:blipFill>
        <p:spPr>
          <a:xfrm>
            <a:off x="503238" y="2713703"/>
            <a:ext cx="8172450" cy="25202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6" name="Google Shape;126;p39"/>
          <p:cNvSpPr txBox="1"/>
          <p:nvPr/>
        </p:nvSpPr>
        <p:spPr>
          <a:xfrm>
            <a:off x="1008063" y="3169972"/>
            <a:ext cx="3635499"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ES" sz="2800" u="none" cap="none" strike="noStrike">
                <a:solidFill>
                  <a:schemeClr val="lt1"/>
                </a:solidFill>
                <a:latin typeface="Arial"/>
                <a:ea typeface="Arial"/>
                <a:cs typeface="Arial"/>
                <a:sym typeface="Arial"/>
              </a:rPr>
              <a:t>CARACTERÍSTICAS </a:t>
            </a:r>
            <a:r>
              <a:rPr b="1" i="0" lang="es-ES" sz="2800" u="none" cap="none" strike="noStrike">
                <a:solidFill>
                  <a:schemeClr val="lt1"/>
                </a:solidFill>
                <a:latin typeface="Arial"/>
                <a:ea typeface="Arial"/>
                <a:cs typeface="Arial"/>
                <a:sym typeface="Arial"/>
              </a:rPr>
              <a:t>DE SER RESILIENTE</a:t>
            </a:r>
            <a:endParaRPr/>
          </a:p>
        </p:txBody>
      </p:sp>
      <p:pic>
        <p:nvPicPr>
          <p:cNvPr id="127" name="Google Shape;127;p3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